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387" r:id="rId2"/>
    <p:sldId id="378" r:id="rId3"/>
    <p:sldId id="379" r:id="rId4"/>
    <p:sldId id="381" r:id="rId5"/>
    <p:sldId id="382" r:id="rId6"/>
    <p:sldId id="383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13" r:id="rId29"/>
    <p:sldId id="412" r:id="rId30"/>
    <p:sldId id="414" r:id="rId31"/>
    <p:sldId id="424" r:id="rId32"/>
    <p:sldId id="417" r:id="rId33"/>
    <p:sldId id="419" r:id="rId34"/>
    <p:sldId id="420" r:id="rId35"/>
    <p:sldId id="423" r:id="rId36"/>
    <p:sldId id="422" r:id="rId37"/>
    <p:sldId id="425" r:id="rId38"/>
    <p:sldId id="415" r:id="rId39"/>
    <p:sldId id="416" r:id="rId4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  <p:embeddedFont>
      <p:font typeface="Helvetica" panose="020B060402020202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  <p:embeddedFont>
      <p:font typeface="맑은 고딕" panose="020B0503020000020004" pitchFamily="34" charset="-127"/>
      <p:regular r:id="rId62"/>
      <p:bold r:id="rId63"/>
    </p:embeddedFont>
    <p:embeddedFont>
      <p:font typeface="Raleway" panose="020B0604020202020204" charset="0"/>
      <p:regular r:id="rId64"/>
      <p:bold r:id="rId65"/>
      <p:italic r:id="rId66"/>
      <p:boldItalic r:id="rId67"/>
    </p:embeddedFont>
    <p:embeddedFont>
      <p:font typeface="Lato" panose="020B060402020202020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AE28499-1008-4CD6-BAF8-A3FD045BFF2D}">
  <a:tblStyle styleId="{5AE28499-1008-4CD6-BAF8-A3FD045BFF2D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>
      <p:cViewPr varScale="1">
        <p:scale>
          <a:sx n="94" d="100"/>
          <a:sy n="94" d="100"/>
        </p:scale>
        <p:origin x="-82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61425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97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7" r:id="rId3"/>
    <p:sldLayoutId id="214748365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15566"/>
            <a:ext cx="5040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ПОДДЕРЖКА ПРОМЫШЛЕННОСТИ</a:t>
            </a:r>
          </a:p>
          <a:p>
            <a:r>
              <a:rPr lang="ru-RU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МОСКОВСКОЙ ОБЛАСТИ</a:t>
            </a:r>
            <a:endParaRPr lang="ru-RU" sz="18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2200" y="1547837"/>
            <a:ext cx="5040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РЕГИОНАЛЬНЫЕ</a:t>
            </a:r>
          </a:p>
          <a:p>
            <a:pPr algn="r"/>
            <a:r>
              <a:rPr lang="ru-RU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МЕРЫ ПОДДЕРЖКИ</a:t>
            </a:r>
            <a:endParaRPr lang="ru-RU" sz="18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ИНВЕСТИЦИОННЫХ ПРОЕКТОВ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Заместитель министра – Игорь Демин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4-05-87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deminim@mosreg.ru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211710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Налоговые льготы</a:t>
            </a:r>
          </a:p>
          <a:p>
            <a:endParaRPr lang="ru-RU" sz="1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Выделение земельного участка без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9554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11" y="2806194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95" y="3504788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78" y="1488564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62" y="2187158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DembitskiyMN\Desktop\Tick_Mark_Circle_icon-icons.com_69145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78" y="819006"/>
            <a:ext cx="614966" cy="7951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НАЛОГОВЫЕ ЛЬГОТЫ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12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6628" y="1062672"/>
            <a:ext cx="7207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26.15: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проект/модернизация – через заключение соглашения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1614" y="1732230"/>
            <a:ext cx="6770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26.18: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только новый проект – прямого действия (без соглашения)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2430824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26.20: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СПИК (федеральный или региональный)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3108582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26.21: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РИП (без соглашения)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6628" y="3748454"/>
            <a:ext cx="6559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26.10: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льготы для резидентов ОЭЗ (соглашение о </a:t>
            </a:r>
            <a:r>
              <a:rPr lang="ru-RU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резидентстве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9845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224" y="949844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7344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26.15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проект/модернизация – через заключение соглашения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25331" y="2067694"/>
            <a:ext cx="4190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Регистрация или постановка на учет в налоговых органах на территории МО</a:t>
            </a:r>
          </a:p>
          <a:p>
            <a:pPr>
              <a:buFont typeface="Wingdings" pitchFamily="2" charset="2"/>
              <a:buChar char="Ø"/>
            </a:pPr>
            <a:endParaRPr lang="ru-RU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инвестиционного проекта </a:t>
            </a:r>
            <a:b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территории МО</a:t>
            </a:r>
          </a:p>
          <a:p>
            <a:pPr>
              <a:buFont typeface="Wingdings" pitchFamily="2" charset="2"/>
              <a:buChar char="Ø"/>
            </a:pPr>
            <a:endParaRPr lang="ru-RU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Заключение соглашения с Правительством МО</a:t>
            </a:r>
            <a:endParaRPr lang="en-US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7857" y="135318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8144" y="136910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ЛЬГОТЫ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1281213"/>
            <a:ext cx="482495" cy="482495"/>
          </a:xfrm>
          <a:prstGeom prst="rect">
            <a:avLst/>
          </a:prstGeom>
          <a:noFill/>
        </p:spPr>
      </p:pic>
      <p:pic>
        <p:nvPicPr>
          <p:cNvPr id="21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356360"/>
            <a:ext cx="365214" cy="36521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 bwMode="auto">
          <a:xfrm>
            <a:off x="4967536" y="2042721"/>
            <a:ext cx="392494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Размер льгот зависит от отрасли организации</a:t>
            </a: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объема инвестиций в проект</a:t>
            </a:r>
          </a:p>
          <a:p>
            <a:pPr>
              <a:buFont typeface="Wingdings" pitchFamily="2" charset="2"/>
              <a:buChar char="Ø"/>
            </a:pPr>
            <a:endParaRPr lang="ru-RU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Инвестиции в проект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 млн руб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от 3 до 7 лет*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до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1,5%</a:t>
            </a:r>
            <a:endParaRPr lang="ru-RU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773801"/>
            <a:ext cx="8496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Century Gothic" panose="020B0502020202020204" pitchFamily="34" charset="0"/>
              </a:rPr>
              <a:t>* В соответствии с Федеральным законом от 03.08.2018 № 302-ФЗ действие льгот по налогу на прибыль заканчивается </a:t>
            </a:r>
            <a:r>
              <a:rPr lang="ru-RU" sz="1000" dirty="0" smtClean="0">
                <a:latin typeface="Century Gothic" panose="020B0502020202020204" pitchFamily="34" charset="0"/>
              </a:rPr>
              <a:t>01.01.2023</a:t>
            </a:r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778" y="2283718"/>
            <a:ext cx="1268831" cy="1268831"/>
          </a:xfrm>
          <a:prstGeom prst="rect">
            <a:avLst/>
          </a:prstGeom>
          <a:noFill/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73448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26.18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только новый проект – прямого действия (без соглашения)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350" y="4443958"/>
            <a:ext cx="85983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* В </a:t>
            </a:r>
            <a:r>
              <a:rPr lang="ru-RU" sz="1000" dirty="0">
                <a:latin typeface="Century Gothic" panose="020B0502020202020204" pitchFamily="34" charset="0"/>
              </a:rPr>
              <a:t>соответствии с Федеральным законом от 03.08.2018 № 302-ФЗ действие льгот по налогу на прибыль заканчивается </a:t>
            </a:r>
            <a:r>
              <a:rPr lang="ru-RU" sz="1000" dirty="0" smtClean="0">
                <a:latin typeface="Century Gothic" panose="020B0502020202020204" pitchFamily="34" charset="0"/>
              </a:rPr>
              <a:t>01.01.2023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* </a:t>
            </a:r>
            <a:r>
              <a:rPr lang="ru-RU" sz="1000" dirty="0" smtClean="0">
                <a:latin typeface="Century Gothic" panose="020B0502020202020204" pitchFamily="34" charset="0"/>
              </a:rPr>
              <a:t>Льготная </a:t>
            </a:r>
            <a:r>
              <a:rPr lang="ru-RU" sz="1000" dirty="0">
                <a:latin typeface="Century Gothic" panose="020B0502020202020204" pitchFamily="34" charset="0"/>
              </a:rPr>
              <a:t>ставка по налогу на имущество применяется именно в отношении построенного здания/сооружения, а не всего имущества </a:t>
            </a:r>
            <a:r>
              <a:rPr lang="ru-RU" sz="1000" dirty="0" smtClean="0">
                <a:latin typeface="Century Gothic" panose="020B0502020202020204" pitchFamily="34" charset="0"/>
              </a:rPr>
              <a:t>юридического лица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8816" y="1131590"/>
            <a:ext cx="7871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Льгота предоставляется автоматически после инвестировании в объекты </a:t>
            </a:r>
          </a:p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нового строительства стоимостью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менее 50 млн рублей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088" y="1214651"/>
            <a:ext cx="357098" cy="357098"/>
          </a:xfrm>
          <a:prstGeom prst="rect">
            <a:avLst/>
          </a:prstGeom>
          <a:noFill/>
        </p:spPr>
      </p:pic>
      <p:pic>
        <p:nvPicPr>
          <p:cNvPr id="16" name="Picture 7" descr="C:\Users\DembitskiyMN\Desktop\knopka_na_glavnuy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7095" y="2380313"/>
            <a:ext cx="1213057" cy="1075640"/>
          </a:xfrm>
          <a:prstGeom prst="rect">
            <a:avLst/>
          </a:prstGeom>
          <a:noFill/>
        </p:spPr>
      </p:pic>
      <p:grpSp>
        <p:nvGrpSpPr>
          <p:cNvPr id="25" name="그룹 38"/>
          <p:cNvGrpSpPr/>
          <p:nvPr/>
        </p:nvGrpSpPr>
        <p:grpSpPr>
          <a:xfrm>
            <a:off x="2296428" y="2658320"/>
            <a:ext cx="2233855" cy="769441"/>
            <a:chOff x="460115" y="3290389"/>
            <a:chExt cx="1527175" cy="625970"/>
          </a:xfrm>
        </p:grpSpPr>
        <p:sp>
          <p:nvSpPr>
            <p:cNvPr id="26" name="TextBox 25"/>
            <p:cNvSpPr txBox="1"/>
            <p:nvPr/>
          </p:nvSpPr>
          <p:spPr bwMode="auto">
            <a:xfrm>
              <a:off x="460115" y="3587824"/>
              <a:ext cx="1527175" cy="2003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529965" y="3290389"/>
              <a:ext cx="1387475" cy="625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15,5% </a:t>
              </a:r>
              <a:r>
                <a:rPr lang="ru-RU" altLang="ko-KR" sz="12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- </a:t>
              </a:r>
              <a:r>
                <a:rPr lang="ru-RU" altLang="ko-KR" sz="12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НАЛОГ НА ПРИБЫЛЬ</a:t>
              </a:r>
            </a:p>
            <a:p>
              <a:pPr algn="ctr">
                <a:defRPr/>
              </a:pPr>
              <a:r>
                <a:rPr lang="ru-RU" altLang="ko-KR" sz="1200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НА СРОК </a:t>
              </a:r>
              <a:r>
                <a:rPr lang="ru-RU" altLang="ko-KR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4 ГОДА</a:t>
              </a:r>
              <a:r>
                <a:rPr lang="ru-RU" altLang="ko-KR" sz="18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*</a:t>
              </a:r>
              <a:endParaRPr lang="en-US" altLang="ko-KR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062862" y="2712179"/>
            <a:ext cx="239757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ОСВОБОЖДЕНИЕ ОТ НАЛОГА НА ИМУЩЕСТВО НА СРОК</a:t>
            </a:r>
          </a:p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4 ГОДА**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835554"/>
              </p:ext>
            </p:extLst>
          </p:nvPr>
        </p:nvGraphicFramePr>
        <p:xfrm>
          <a:off x="445319" y="1707654"/>
          <a:ext cx="8201901" cy="299370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831975"/>
                <a:gridCol w="2736304"/>
                <a:gridCol w="2633622"/>
              </a:tblGrid>
              <a:tr h="5760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41764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26.20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СПИК*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(федеральный или региональный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*специальный инвестиционный контракт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2998" y="2283718"/>
            <a:ext cx="25202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ru-RU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 </a:t>
            </a:r>
          </a:p>
          <a:p>
            <a:pPr>
              <a:defRPr/>
            </a:pP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(в течение 10 лет с момента получения  первой прибыли):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2025 год</a:t>
            </a:r>
            <a:endParaRPr lang="ru-RU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2026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2028 год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2029 года</a:t>
            </a: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имущество: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на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 даты принятия к учету)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0990" y="1779662"/>
            <a:ext cx="2592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ФЕДЕРАЛЬНЫЙ СПИК (более 90% доходов от СПИК)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93319" y="2470562"/>
            <a:ext cx="2518841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прибыль: 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 момента начала производства продукции в рамках СПИК)</a:t>
            </a: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имущество: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altLang="ko-KR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на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 </a:t>
            </a:r>
            <a:r>
              <a:rPr lang="ru-RU" altLang="ko-KR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 даты принятия к учету)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21310" y="1779662"/>
            <a:ext cx="2520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ФЕДЕРАЛЬНЫЙ СПИК (менее 90% доходов от СПИК)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84168" y="1779662"/>
            <a:ext cx="2664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СПИК, заключаемый </a:t>
            </a:r>
            <a:b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с Московской областью </a:t>
            </a:r>
            <a:endParaRPr lang="en-US" altLang="ko-KR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73638" y="2470562"/>
            <a:ext cx="227358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прибыль: </a:t>
            </a:r>
          </a:p>
          <a:p>
            <a:pPr>
              <a:defRPr/>
            </a:pP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15,5%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действия СПИК</a:t>
            </a:r>
          </a:p>
          <a:p>
            <a:pPr>
              <a:defRPr/>
            </a:pPr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 на имущество: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0% </a:t>
            </a:r>
            <a:r>
              <a:rPr lang="ru-RU" altLang="ko-KR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на срок действия СПИК</a:t>
            </a:r>
          </a:p>
          <a:p>
            <a:pPr>
              <a:defRPr/>
            </a:pPr>
            <a:endParaRPr lang="ru-RU" altLang="ko-KR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601" y="987574"/>
            <a:ext cx="7655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Минимальный объем инвестиций: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для федеральных СПИК –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750 млн руб.</a:t>
            </a:r>
          </a:p>
          <a:p>
            <a:pPr>
              <a:buFontTx/>
              <a:buChar char="-"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для СПИК Московской области –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млрд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57628" y="998607"/>
            <a:ext cx="41895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Льготы предоставляются после заключения СПИК</a:t>
            </a:r>
          </a:p>
          <a:p>
            <a:pPr algn="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РФ или Московской областью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 действия СПИК –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лет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26.21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новый проект –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РИП*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(без соглашения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  <a:b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*региональный инвестиционный проект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16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397841"/>
              </p:ext>
            </p:extLst>
          </p:nvPr>
        </p:nvGraphicFramePr>
        <p:xfrm>
          <a:off x="590377" y="1831925"/>
          <a:ext cx="7798047" cy="271836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981623"/>
                <a:gridCol w="3816424"/>
              </a:tblGrid>
              <a:tr h="5238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Объем капитальных вложений более</a:t>
                      </a:r>
                    </a:p>
                    <a:p>
                      <a:pPr algn="ctr">
                        <a:defRPr/>
                      </a:pP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50 млн руб.</a:t>
                      </a: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 за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3 года</a:t>
                      </a:r>
                      <a:endParaRPr lang="en-US" altLang="ko-KR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Объем капитальных вложений более</a:t>
                      </a:r>
                    </a:p>
                    <a:p>
                      <a:pPr algn="ctr">
                        <a:defRPr/>
                      </a:pP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500 млн руб.</a:t>
                      </a: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 за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itchFamily="34" charset="0"/>
                        </a:rPr>
                        <a:t>5 лет</a:t>
                      </a:r>
                      <a:endParaRPr lang="en-US" altLang="ko-KR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44815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прибыль: </a:t>
                      </a:r>
                    </a:p>
                    <a:p>
                      <a:pPr>
                        <a:defRPr/>
                      </a:pP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01.01.2027</a:t>
                      </a:r>
                    </a:p>
                    <a:p>
                      <a:pPr>
                        <a:defRPr/>
                      </a:pPr>
                      <a:endParaRPr lang="ru-RU" altLang="ko-KR" sz="12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имущество:</a:t>
                      </a:r>
                    </a:p>
                    <a:p>
                      <a:pPr>
                        <a:defRPr/>
                      </a:pP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ru-RU" altLang="ko-KR" sz="14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- на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года 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(с даты принятия к учету)</a:t>
                      </a: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Инвестиции</a:t>
                      </a: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принимаются за период</a:t>
                      </a:r>
                      <a:b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с 2016 по 2019 годы (или в течение</a:t>
                      </a:r>
                    </a:p>
                    <a:p>
                      <a:pPr>
                        <a:defRPr/>
                      </a:pP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3 последовательных лет)</a:t>
                      </a: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прибыль: </a:t>
                      </a:r>
                    </a:p>
                    <a:p>
                      <a:pPr>
                        <a:defRPr/>
                      </a:pP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ru-RU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01.01.2029</a:t>
                      </a:r>
                    </a:p>
                    <a:p>
                      <a:pPr>
                        <a:defRPr/>
                      </a:pPr>
                      <a:endParaRPr lang="ru-RU" altLang="ko-KR" sz="12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r>
                        <a:rPr lang="ru-RU" altLang="ko-KR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Налог на имущество:</a:t>
                      </a:r>
                    </a:p>
                    <a:p>
                      <a:pPr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- на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года 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(с даты принятия к учету)</a:t>
                      </a:r>
                    </a:p>
                    <a:p>
                      <a:pPr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1,1% 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с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5-го</a:t>
                      </a: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по </a:t>
                      </a:r>
                      <a:r>
                        <a:rPr lang="ru-RU" altLang="ko-KR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7-й годы</a:t>
                      </a: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Инвестиции</a:t>
                      </a: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принимаются за период</a:t>
                      </a:r>
                      <a:b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с 2016 по 2021 годы (или в течение 5</a:t>
                      </a:r>
                      <a:b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altLang="ko-KR" sz="1200" baseline="0" dirty="0" smtClean="0">
                          <a:solidFill>
                            <a:schemeClr val="bg2"/>
                          </a:solidFill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    последовательных лет)</a:t>
                      </a: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defRPr/>
                      </a:pPr>
                      <a:endParaRPr lang="ru-RU" altLang="ko-KR" sz="1200" dirty="0" smtClean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90376" y="1471885"/>
            <a:ext cx="7798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Сумма налоговых льгот не может превышать объем капитальных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вложений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 РИП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7628" y="834846"/>
            <a:ext cx="4189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Льготы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товаропроизводителей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предоставляются после заключения РИП</a:t>
            </a:r>
          </a:p>
          <a:p>
            <a:pPr algn="r"/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Московской областью</a:t>
            </a: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604" y="4568229"/>
            <a:ext cx="7798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90% выручки предприятия должно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формироваться в рамках проекта РИП</a:t>
            </a:r>
          </a:p>
        </p:txBody>
      </p:sp>
    </p:spTree>
    <p:extLst>
      <p:ext uri="{BB962C8B-B14F-4D97-AF65-F5344CB8AC3E}">
        <p14:creationId xmlns:p14="http://schemas.microsoft.com/office/powerpoint/2010/main" val="1766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737566"/>
              </p:ext>
            </p:extLst>
          </p:nvPr>
        </p:nvGraphicFramePr>
        <p:xfrm>
          <a:off x="129182" y="2566713"/>
          <a:ext cx="8907312" cy="2093269"/>
        </p:xfrm>
        <a:graphic>
          <a:graphicData uri="http://schemas.openxmlformats.org/drawingml/2006/table">
            <a:tbl>
              <a:tblPr firstRow="1" bandRow="1">
                <a:tableStyleId>{5AE28499-1008-4CD6-BAF8-A3FD045BFF2D}</a:tableStyleId>
              </a:tblPr>
              <a:tblGrid>
                <a:gridCol w="1484552"/>
                <a:gridCol w="1484552"/>
                <a:gridCol w="1484552"/>
                <a:gridCol w="1484552"/>
                <a:gridCol w="1484552"/>
                <a:gridCol w="1484552"/>
              </a:tblGrid>
              <a:tr h="3874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</a:tr>
              <a:tr h="9171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</a:tr>
              <a:tr h="78872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75000"/>
                        <a:alpha val="3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11560" y="175741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СТАТЬЯ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26.10</a:t>
            </a: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151/2004-ОЗ от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24.11.2004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льготы для резидентов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ОЭЗ*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(соглашение о </a:t>
            </a:r>
            <a:r>
              <a:rPr lang="ru-RU" sz="10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резидентстве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*особая экономическая зона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17</a:t>
            </a:r>
            <a:endParaRPr lang="ru-RU" dirty="0">
              <a:latin typeface="Century Gothic" panose="020B0502020202020204" pitchFamily="34" charset="0"/>
            </a:endParaRPr>
          </a:p>
        </p:txBody>
      </p:sp>
      <p:grpSp>
        <p:nvGrpSpPr>
          <p:cNvPr id="7" name="그룹 38"/>
          <p:cNvGrpSpPr/>
          <p:nvPr/>
        </p:nvGrpSpPr>
        <p:grpSpPr>
          <a:xfrm>
            <a:off x="35496" y="3890260"/>
            <a:ext cx="1604723" cy="577081"/>
            <a:chOff x="460115" y="3218357"/>
            <a:chExt cx="1527175" cy="653537"/>
          </a:xfrm>
        </p:grpSpPr>
        <p:sp>
          <p:nvSpPr>
            <p:cNvPr id="8" name="TextBox 7"/>
            <p:cNvSpPr txBox="1"/>
            <p:nvPr/>
          </p:nvSpPr>
          <p:spPr bwMode="auto">
            <a:xfrm>
              <a:off x="460115" y="3587824"/>
              <a:ext cx="1527175" cy="2788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511733" y="3218357"/>
              <a:ext cx="1475557" cy="65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первые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8 лет</a:t>
              </a:r>
            </a:p>
            <a:p>
              <a:pPr algn="ctr">
                <a:defRPr/>
              </a:pP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5% 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с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9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 по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14 год</a:t>
              </a:r>
            </a:p>
            <a:p>
              <a:pPr algn="ctr">
                <a:defRPr/>
              </a:pP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13,5% </a:t>
              </a:r>
              <a:r>
                <a:rPr lang="ru-RU" altLang="ko-KR" sz="10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после </a:t>
              </a:r>
              <a:r>
                <a:rPr lang="ru-RU" altLang="ko-KR" sz="105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14 лет</a:t>
              </a:r>
              <a:endParaRPr lang="en-US" altLang="ko-KR" sz="10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0" name="그룹 41"/>
          <p:cNvGrpSpPr/>
          <p:nvPr/>
        </p:nvGrpSpPr>
        <p:grpSpPr>
          <a:xfrm>
            <a:off x="1571213" y="4049866"/>
            <a:ext cx="1653182" cy="445271"/>
            <a:chOff x="460115" y="3362403"/>
            <a:chExt cx="1527175" cy="504264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 лет</a:t>
              </a:r>
              <a:endParaRPr lang="en-US" altLang="ko-KR" sz="12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14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091" y="3026168"/>
            <a:ext cx="678131" cy="678131"/>
          </a:xfrm>
          <a:prstGeom prst="rect">
            <a:avLst/>
          </a:prstGeom>
          <a:noFill/>
        </p:spPr>
      </p:pic>
      <p:pic>
        <p:nvPicPr>
          <p:cNvPr id="15" name="Picture 2" descr="C:\Users\DembitskiyMN\Desktop\truck-303460_960_7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6243" y="3163883"/>
            <a:ext cx="864096" cy="438349"/>
          </a:xfrm>
          <a:prstGeom prst="rect">
            <a:avLst/>
          </a:prstGeom>
          <a:noFill/>
        </p:spPr>
      </p:pic>
      <p:grpSp>
        <p:nvGrpSpPr>
          <p:cNvPr id="16" name="그룹 41"/>
          <p:cNvGrpSpPr/>
          <p:nvPr/>
        </p:nvGrpSpPr>
        <p:grpSpPr>
          <a:xfrm>
            <a:off x="3059832" y="3962272"/>
            <a:ext cx="1653182" cy="615553"/>
            <a:chOff x="460115" y="3362403"/>
            <a:chExt cx="1527175" cy="697107"/>
          </a:xfrm>
        </p:grpSpPr>
        <p:sp>
          <p:nvSpPr>
            <p:cNvPr id="17" name="TextBox 16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69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3% </a:t>
              </a:r>
              <a:r>
                <a:rPr lang="ru-RU" altLang="ko-KR" sz="11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в федеральный бюджет</a:t>
              </a:r>
              <a:endParaRPr lang="en-US" altLang="ko-KR" sz="11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9" name="그룹 41"/>
          <p:cNvGrpSpPr/>
          <p:nvPr/>
        </p:nvGrpSpPr>
        <p:grpSpPr>
          <a:xfrm>
            <a:off x="4572000" y="4031440"/>
            <a:ext cx="1653182" cy="445271"/>
            <a:chOff x="460115" y="3362403"/>
            <a:chExt cx="1527175" cy="504264"/>
          </a:xfrm>
        </p:grpSpPr>
        <p:sp>
          <p:nvSpPr>
            <p:cNvPr id="20" name="TextBox 19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10 лет</a:t>
              </a:r>
              <a:endParaRPr lang="en-US" altLang="ko-KR" sz="12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22" name="그룹 41"/>
          <p:cNvGrpSpPr/>
          <p:nvPr/>
        </p:nvGrpSpPr>
        <p:grpSpPr>
          <a:xfrm>
            <a:off x="6087170" y="4031440"/>
            <a:ext cx="1653182" cy="445271"/>
            <a:chOff x="460115" y="3362403"/>
            <a:chExt cx="1527175" cy="504264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482339" y="3362403"/>
              <a:ext cx="1387475" cy="31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5 лет</a:t>
              </a:r>
              <a:endParaRPr lang="en-US" altLang="ko-KR" sz="12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25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1821" y="3026168"/>
            <a:ext cx="678131" cy="678131"/>
          </a:xfrm>
          <a:prstGeom prst="rect">
            <a:avLst/>
          </a:prstGeom>
          <a:noFill/>
        </p:spPr>
      </p:pic>
      <p:pic>
        <p:nvPicPr>
          <p:cNvPr id="26" name="Picture 7" descr="C:\Users\DembitskiyMN\Desktop\knopka_na_glavnuy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8051" y="3043122"/>
            <a:ext cx="668057" cy="592378"/>
          </a:xfrm>
          <a:prstGeom prst="rect">
            <a:avLst/>
          </a:prstGeom>
          <a:noFill/>
        </p:spPr>
      </p:pic>
      <p:pic>
        <p:nvPicPr>
          <p:cNvPr id="27" name="Picture 3" descr="C:\Users\DembitskiyMN\Desktop\plainicon.com-48523-256px-08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444208" y="2999031"/>
            <a:ext cx="747217" cy="747217"/>
          </a:xfrm>
          <a:prstGeom prst="rect">
            <a:avLst/>
          </a:prstGeom>
          <a:noFill/>
        </p:spPr>
      </p:pic>
      <p:pic>
        <p:nvPicPr>
          <p:cNvPr id="28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7350" y="3026168"/>
            <a:ext cx="678131" cy="678131"/>
          </a:xfrm>
          <a:prstGeom prst="rect">
            <a:avLst/>
          </a:prstGeom>
          <a:noFill/>
        </p:spPr>
      </p:pic>
      <p:grpSp>
        <p:nvGrpSpPr>
          <p:cNvPr id="29" name="그룹 41"/>
          <p:cNvGrpSpPr/>
          <p:nvPr/>
        </p:nvGrpSpPr>
        <p:grpSpPr>
          <a:xfrm>
            <a:off x="7596336" y="3890262"/>
            <a:ext cx="1656184" cy="646331"/>
            <a:chOff x="457342" y="3202525"/>
            <a:chExt cx="1529948" cy="731963"/>
          </a:xfrm>
        </p:grpSpPr>
        <p:sp>
          <p:nvSpPr>
            <p:cNvPr id="30" name="TextBox 29"/>
            <p:cNvSpPr txBox="1"/>
            <p:nvPr/>
          </p:nvSpPr>
          <p:spPr bwMode="auto">
            <a:xfrm>
              <a:off x="460115" y="3587824"/>
              <a:ext cx="1527175" cy="2788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10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457342" y="3202525"/>
              <a:ext cx="1387475" cy="73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21%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 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2018 год</a:t>
              </a:r>
            </a:p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28%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2019 год</a:t>
              </a:r>
            </a:p>
            <a:p>
              <a:pPr algn="ctr">
                <a:defRPr/>
              </a:pP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30% </a:t>
              </a:r>
              <a:r>
                <a:rPr lang="ru-RU" altLang="ko-KR" sz="11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- с </a:t>
              </a:r>
              <a:r>
                <a:rPr lang="ru-RU" altLang="ko-KR" sz="1200" b="1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2020 года</a:t>
              </a:r>
              <a:endParaRPr lang="en-US" altLang="ko-KR" sz="1100" b="1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12227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ТРАНСПОРТ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0059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ПРИБЫЛЬ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1840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ПРИБЫЛЬ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4008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ИМУЩЕСТВО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6176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ЗЕМЛЯ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68344" y="2666128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Century Gothic" panose="020B0502020202020204" pitchFamily="34" charset="0"/>
              </a:rPr>
              <a:t>СОЦ.ПЛАТЕЖИ</a:t>
            </a:r>
            <a:endParaRPr lang="ru-RU" sz="1000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43608" y="2067694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НАЛОГОВЫЕ ЛЬГОТЫ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504" y="2332510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РЕГИОНАЛЬНЫЕ</a:t>
            </a:r>
            <a:endParaRPr lang="ru-RU" sz="11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9832" y="2332510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ФЕДЕРАЛЬНЫЕ</a:t>
            </a:r>
            <a:endParaRPr lang="ru-RU" sz="11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2353" y="1054067"/>
            <a:ext cx="11817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«ДУБНА</a:t>
            </a: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</a:t>
            </a:r>
            <a:endParaRPr lang="ru-RU" sz="20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933085" y="1054065"/>
            <a:ext cx="11673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«ИСТОК»</a:t>
            </a:r>
            <a:endParaRPr lang="ru-RU" sz="20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23742" y="915566"/>
            <a:ext cx="138050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ОЭЗ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«СТУПИНО</a:t>
            </a:r>
          </a:p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КВАДРАТ»</a:t>
            </a:r>
            <a:endParaRPr lang="ru-RU" sz="20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7504" y="115338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Для размещения производства в ОЭЗ необходимо обратиться в 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Министерство инвестиций и инноваций МО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или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Корпорацию развития МО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386" y="4691920"/>
            <a:ext cx="895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Отсутствие таможенных пошлин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3448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ПРЕДОСТАВЛЕНИЕ УЧАСТКА НА БЕСКОНКУРСНОЙ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ОСНОВЕ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ЗАКОН МОСКОВСКОЙ ОБЛАСТИ № 27/2015-ОЗ от 18.03.2015</a:t>
            </a:r>
            <a:b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Постановление Правительства МО от 22.04.2015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№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272/13</a:t>
            </a:r>
            <a:endParaRPr lang="ru-RU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18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4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9292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9224" y="1392925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 bwMode="auto">
          <a:xfrm>
            <a:off x="525331" y="2443991"/>
            <a:ext cx="419068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Регистрация в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</a:t>
            </a: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Соответствие приоритетам и целям стратегии социально-экономического развития МО, государственных программ МО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Увеличение количества рабочих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 и ежегодных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налоговых поступлений</a:t>
            </a:r>
          </a:p>
          <a:p>
            <a:pPr>
              <a:defRPr/>
            </a:pP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17857" y="1796265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68144" y="181218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ДОКУМЕНТЫ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064" y="1724294"/>
            <a:ext cx="482495" cy="482495"/>
          </a:xfrm>
          <a:prstGeom prst="rect">
            <a:avLst/>
          </a:prstGeom>
          <a:noFill/>
        </p:spPr>
      </p:pic>
      <p:pic>
        <p:nvPicPr>
          <p:cNvPr id="50" name="Picture 4" descr="C:\Users\DembitskiyMN\Desktop\znak-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872" y="1799441"/>
            <a:ext cx="365214" cy="365214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 bwMode="auto">
          <a:xfrm>
            <a:off x="4967536" y="2485802"/>
            <a:ext cx="3924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Бизнес-план и финансовая модель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Учредительные документы организации-инициатора проекта</a:t>
            </a:r>
          </a:p>
          <a:p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Документы, подтверждающие положительную финансово-экономическую деятельность инициатора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606" y="860108"/>
            <a:ext cx="88288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ыделяется земельный участок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муниципальной/государственной собственности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под реализацию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инвестиционного проекта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через заключение соглашения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 МО под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реализацию масштабного инвестиционного проекта</a:t>
            </a:r>
            <a:endParaRPr lang="ru-RU" sz="105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606" y="4526999"/>
            <a:ext cx="8828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Для получения участка необходимо направить ходатайство на имя Губернатора 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0450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ПРОМЫШЛЕННОЙ ПОЛИТИКИ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Олег Исаев,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+7(498</a:t>
            </a:r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4-08-45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isaevov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@mosreg.ru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22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1549117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Субсидия на компенсацию затрат на создание инженерной инфраструктуры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Фонд </a:t>
            </a: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развития </a:t>
            </a:r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промышленности МО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Портал кооперации промышленных </a:t>
            </a:r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предприятий МО</a:t>
            </a:r>
            <a:endParaRPr lang="en-US" sz="1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Фонд поддержки внешнеэкономической деятельности МО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9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34156" y="2633593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1017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53726" y="877791"/>
            <a:ext cx="30804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03.01.2014 №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 % по кредитам на реализацию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новых инвестиционных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проектов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150 млн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10 млрд руб</a:t>
            </a:r>
            <a:r>
              <a:rPr lang="ru-RU" sz="105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</a:t>
            </a:r>
            <a:r>
              <a:rPr lang="ru-RU" sz="105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</a:t>
            </a:r>
            <a:r>
              <a:rPr lang="en-US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,7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ключевой ставки ЦБ РФ</a:t>
            </a:r>
            <a:r>
              <a:rPr lang="en-US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/</a:t>
            </a:r>
            <a:r>
              <a:rPr lang="ru-RU" sz="9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или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0,7</a:t>
            </a:r>
            <a:r>
              <a:rPr lang="ru-RU" sz="9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базового индикатора по ПП РФ от 20.07.2016 №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702</a:t>
            </a:r>
            <a:r>
              <a:rPr lang="en-US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/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или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70%</a:t>
            </a:r>
            <a:r>
              <a:rPr lang="ru-RU" sz="105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суммы затрат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4156" y="733776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1312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38146" y="877790"/>
            <a:ext cx="25983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30.12.2013 №1312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 затрат на НИОКР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150 млн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 млрд руб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НИОКР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возникают не ранее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календарного года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получения субсидии</a:t>
            </a:r>
          </a:p>
          <a:p>
            <a:endParaRPr lang="ru-RU" b="1" i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4156" y="1985521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1016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38146" y="2129537"/>
            <a:ext cx="259835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14.12.2010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№1016 и №1017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Государственная гарантийная поддержка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госгарантии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1 млрд руб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</a:t>
            </a:r>
            <a:b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</a:b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50%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стоимости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проекта;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проекты по созданию или модернизации новых объектов или проекты по </a:t>
            </a:r>
            <a:r>
              <a:rPr lang="ru-RU" sz="900" dirty="0" err="1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энергоэффективности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endParaRPr lang="ru-RU" b="1" i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985521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372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47664" y="2129537"/>
            <a:ext cx="282043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30.04.2009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№372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Освобождение от НДС ввозимого технологического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оборудования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Сейчас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285</a:t>
            </a:r>
            <a:r>
              <a:rPr lang="ru-RU" sz="105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видов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оборудования в перечне</a:t>
            </a:r>
          </a:p>
          <a:p>
            <a:pPr marL="171450" lvl="0" indent="-171450">
              <a:buFontTx/>
              <a:buChar char="-"/>
            </a:pPr>
            <a:endParaRPr lang="ru-RU" sz="8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lvl="0"/>
            <a:endParaRPr lang="ru-RU" b="1" i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7966" y="699542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34156" y="3596824"/>
            <a:ext cx="2890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 925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38146" y="3740840"/>
            <a:ext cx="25983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16.09.2016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№925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Приоритет товаров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российского происхождения при </a:t>
            </a:r>
            <a:r>
              <a:rPr lang="ru-RU" sz="900" dirty="0" err="1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госсзакупках</a:t>
            </a:r>
            <a:endParaRPr lang="ru-RU" sz="9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цена товара при определении победителя закупки учитывается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/>
            </a:r>
            <a:b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</a:b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15%-ой скидкой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3596824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565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47664" y="3740840"/>
            <a:ext cx="367240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12.07.2011</a:t>
            </a:r>
          </a:p>
          <a:p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№565</a:t>
            </a:r>
          </a:p>
          <a:p>
            <a:pPr lvl="0"/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Льготы по ввозным таможенным пошлинам</a:t>
            </a:r>
            <a:r>
              <a:rPr lang="ru-RU" sz="9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:</a:t>
            </a:r>
          </a:p>
          <a:p>
            <a:pPr lvl="0"/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Таможенные платежи уплачиваются не при ввозе иностранных товаров-комплектующих на территорию РФ, а позже, после того как ввезенные товары будут переработаны</a:t>
            </a:r>
          </a:p>
          <a:p>
            <a:pPr lvl="0"/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(таможенные платежи по более низкой ставке)</a:t>
            </a:r>
            <a:endParaRPr lang="ru-RU" sz="105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ВОЗМЕЩЕНИЕ ЗАТРАТ НА СОЗДАНИЕ ОБЪЕКТОВ ИНЖЕНЕРНОЙ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ИНФРАСТРУКТУРЫ</a:t>
            </a:r>
          </a:p>
          <a:p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ПОСТАНОВЛЕНИЕ ПРАВИТЕЛЬСТВА МОСКОВСКОЙ ОБЛАСТИ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</a:t>
            </a:r>
            <a:r>
              <a:rPr lang="ru-RU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25.10.2016 № </a:t>
            </a:r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788/39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7944" y="1203598"/>
            <a:ext cx="1872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ОСОБЕННОСТИ: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944" y="1620003"/>
            <a:ext cx="49685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Регистрация предприятия на территории МО;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Субсидия не более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10%</a:t>
            </a: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 от стоимости всего проекта;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Конкурс проводится каждый год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ноябре</a:t>
            </a: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;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Наличие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заключения ГАУ МО «</a:t>
            </a:r>
            <a:r>
              <a:rPr lang="ru-RU" sz="1200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Мособлгосэкспертиза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ru-RU" sz="1100" dirty="0" smtClean="0">
                <a:solidFill>
                  <a:schemeClr val="bg2"/>
                </a:solidFill>
                <a:latin typeface="Century Gothic" panose="020B0502020202020204" pitchFamily="34" charset="0"/>
              </a:rPr>
              <a:t>о правильности определения сметной стоимости по компенсируемым затратам</a:t>
            </a:r>
          </a:p>
          <a:p>
            <a:pPr marL="171450" indent="-171450">
              <a:buFontTx/>
              <a:buChar char="-"/>
            </a:pPr>
            <a:endParaRPr lang="ru-RU" sz="1100" dirty="0" smtClean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그룹 44"/>
          <p:cNvGrpSpPr/>
          <p:nvPr/>
        </p:nvGrpSpPr>
        <p:grpSpPr>
          <a:xfrm>
            <a:off x="3491880" y="4518867"/>
            <a:ext cx="1527175" cy="456257"/>
            <a:chOff x="460115" y="3362399"/>
            <a:chExt cx="1527175" cy="456257"/>
          </a:xfrm>
        </p:grpSpPr>
        <p:sp>
          <p:nvSpPr>
            <p:cNvPr id="32" name="TextBox 31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529965" y="3362399"/>
              <a:ext cx="1387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900" dirty="0" smtClean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Локальные очистные сооружения</a:t>
              </a:r>
              <a:endParaRPr lang="en-US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34" name="Picture 3" descr="C:\Users\DembitskiyMN\Desktop\no-translate-detected_318-44259 коп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300" y="3651870"/>
            <a:ext cx="706067" cy="706067"/>
          </a:xfrm>
          <a:prstGeom prst="rect">
            <a:avLst/>
          </a:prstGeom>
          <a:noFill/>
        </p:spPr>
      </p:pic>
      <p:pic>
        <p:nvPicPr>
          <p:cNvPr id="35" name="Picture 4" descr="C:\Users\DembitskiyMN\Desktop\lightbulb-312459_64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9936" y="3651870"/>
            <a:ext cx="457880" cy="676774"/>
          </a:xfrm>
          <a:prstGeom prst="rect">
            <a:avLst/>
          </a:prstGeom>
          <a:noFill/>
        </p:spPr>
      </p:pic>
      <p:pic>
        <p:nvPicPr>
          <p:cNvPr id="36" name="Picture 5" descr="C:\Users\DembitskiyMN\Desktop\1bbb91d2e3cf522eb322fc3a583e58bea010356c_origina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752" y="3435846"/>
            <a:ext cx="1269656" cy="1107230"/>
          </a:xfrm>
          <a:prstGeom prst="rect">
            <a:avLst/>
          </a:prstGeom>
          <a:noFill/>
        </p:spPr>
      </p:pic>
      <p:pic>
        <p:nvPicPr>
          <p:cNvPr id="37" name="Picture 6" descr="C:\Users\DembitskiyMN\Desktop\peskootelitel_dlya_chemy_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0476" y="3795886"/>
            <a:ext cx="909985" cy="498216"/>
          </a:xfrm>
          <a:prstGeom prst="rect">
            <a:avLst/>
          </a:prstGeom>
          <a:noFill/>
        </p:spPr>
      </p:pic>
      <p:grpSp>
        <p:nvGrpSpPr>
          <p:cNvPr id="41" name="그룹 44"/>
          <p:cNvGrpSpPr/>
          <p:nvPr/>
        </p:nvGrpSpPr>
        <p:grpSpPr>
          <a:xfrm>
            <a:off x="6300192" y="4421126"/>
            <a:ext cx="1527175" cy="646331"/>
            <a:chOff x="460115" y="3362399"/>
            <a:chExt cx="1527175" cy="646331"/>
          </a:xfrm>
        </p:grpSpPr>
        <p:sp>
          <p:nvSpPr>
            <p:cNvPr id="42" name="TextBox 41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>
              <a:spLocks noChangeArrowheads="1"/>
            </p:cNvSpPr>
            <p:nvPr/>
          </p:nvSpPr>
          <p:spPr bwMode="auto">
            <a:xfrm>
              <a:off x="529965" y="3362399"/>
              <a:ext cx="13874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Дорожная инфраструктура</a:t>
              </a:r>
            </a:p>
            <a:p>
              <a:pPr algn="ctr">
                <a:defRPr/>
              </a:pPr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(автомобильные дороги)</a:t>
              </a:r>
            </a:p>
          </p:txBody>
        </p:sp>
      </p:grpSp>
      <p:pic>
        <p:nvPicPr>
          <p:cNvPr id="44" name="Picture 5" descr="C:\Users\DembitskiyMN\Desktop\4815_trainIcon.png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17" y="3644479"/>
            <a:ext cx="800941" cy="7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DembitskiyMN\Desktop\images.png"/>
          <p:cNvPicPr>
            <a:picLocks noChangeAspect="1" noChangeArrowheads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08" y="3708048"/>
            <a:ext cx="673891" cy="6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96" y="4556653"/>
            <a:ext cx="11496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Водоснабжение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187624" y="4555696"/>
            <a:ext cx="12041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 smtClean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Электрификация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492717" y="4555696"/>
            <a:ext cx="963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 smtClean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Газификация</a:t>
            </a:r>
            <a:endParaRPr lang="en-US" altLang="ko-KR" sz="900" dirty="0">
              <a:solidFill>
                <a:schemeClr val="bg2"/>
              </a:solidFill>
              <a:latin typeface="Century Gothic" panose="020B0502020202020204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932040" y="4518867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Железнодорожные пути</a:t>
            </a:r>
          </a:p>
          <a:p>
            <a:pPr algn="ctr">
              <a:defRPr/>
            </a:pPr>
            <a:r>
              <a:rPr lang="ru-RU" altLang="ko-KR" sz="900" dirty="0">
                <a:solidFill>
                  <a:schemeClr val="bg2"/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rPr>
              <a:t>необщего пользования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251520" y="1131590"/>
            <a:ext cx="38164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80 млн руб. если:</a:t>
            </a:r>
          </a:p>
          <a:p>
            <a:pPr lvl="0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30</a:t>
            </a:r>
            <a:r>
              <a:rPr lang="ru-RU" sz="1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46</a:t>
            </a:r>
            <a:r>
              <a:rPr lang="en-US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sz="11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1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или</a:t>
            </a:r>
            <a:r>
              <a:rPr lang="ru-RU" sz="11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45</a:t>
            </a:r>
            <a:r>
              <a:rPr lang="ru-RU" sz="1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с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37</a:t>
            </a:r>
            <a:r>
              <a:rPr lang="en-US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lvl="0"/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100 млн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до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млрд руб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lvl="0"/>
            <a:endParaRPr lang="ru-RU" sz="11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100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млн руб. если: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50</a:t>
            </a:r>
            <a:r>
              <a:rPr lang="ru-RU" sz="11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46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sz="11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млрд </a:t>
            </a:r>
            <a:r>
              <a:rPr lang="ru-RU" sz="11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5 млрд руб</a:t>
            </a:r>
            <a:r>
              <a:rPr lang="ru-RU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lvl="0"/>
            <a:endParaRPr lang="ru-RU" sz="11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до 200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млн руб. если: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100</a:t>
            </a:r>
            <a:r>
              <a:rPr lang="ru-RU" sz="12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новых рабочих мест с з</a:t>
            </a:r>
            <a:r>
              <a:rPr lang="en-US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п 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&gt;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46</a:t>
            </a:r>
            <a:r>
              <a:rPr lang="en-US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тыс. руб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ru-RU" sz="11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sz="11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1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Инвестиции от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млрд руб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Picture 3" descr="C:\Users\VelikanovVV\Desktop\heating-radiator.png"/>
          <p:cNvPicPr>
            <a:picLocks noChangeAspect="1" noChangeArrowheads="1"/>
          </p:cNvPicPr>
          <p:nvPr/>
        </p:nvPicPr>
        <p:blipFill>
          <a:blip r:embed="rId1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105" y="3700419"/>
            <a:ext cx="802216" cy="6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그룹 44"/>
          <p:cNvGrpSpPr/>
          <p:nvPr/>
        </p:nvGrpSpPr>
        <p:grpSpPr>
          <a:xfrm>
            <a:off x="7616825" y="4573166"/>
            <a:ext cx="1527175" cy="321892"/>
            <a:chOff x="460115" y="3496764"/>
            <a:chExt cx="1527175" cy="321892"/>
          </a:xfrm>
        </p:grpSpPr>
        <p:sp>
          <p:nvSpPr>
            <p:cNvPr id="75" name="TextBox 74"/>
            <p:cNvSpPr txBox="1"/>
            <p:nvPr/>
          </p:nvSpPr>
          <p:spPr bwMode="auto">
            <a:xfrm>
              <a:off x="460115" y="3587824"/>
              <a:ext cx="1527175" cy="2308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28600" indent="-22860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ko-KR" sz="9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>
              <a:spLocks noChangeArrowheads="1"/>
            </p:cNvSpPr>
            <p:nvPr/>
          </p:nvSpPr>
          <p:spPr bwMode="auto">
            <a:xfrm>
              <a:off x="529965" y="3496764"/>
              <a:ext cx="138747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altLang="ko-KR" sz="900" dirty="0">
                  <a:solidFill>
                    <a:schemeClr val="bg2"/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Теплоснабжение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7272" y="746238"/>
            <a:ext cx="8661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Субсидия для новых предприятий или предприятий, расширяющих свои производственные мощности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РАЗВИТИЯ ПРОМЫШЛЕННОСТИ МОСКОВСКОЙ ОБЛАСТИ</a:t>
            </a:r>
          </a:p>
          <a:p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www.frpmo.ru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21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9088"/>
              </p:ext>
            </p:extLst>
          </p:nvPr>
        </p:nvGraphicFramePr>
        <p:xfrm>
          <a:off x="467544" y="1491630"/>
          <a:ext cx="8280920" cy="21691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7499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05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40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63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Программа финансирования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Сумма займа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млн</a:t>
                      </a:r>
                      <a:r>
                        <a:rPr lang="ru-RU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руб.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Процентная ставка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Приобретение оборудования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2%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обеспечении банковской гарантией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Проекты пищевой и</a:t>
                      </a:r>
                      <a:r>
                        <a:rPr lang="en-US" baseline="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перерабатывающей промышленности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</a:t>
                      </a: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3%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первые 3 года при банковской гарантии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Лизинговые проекты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ru-RU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- 300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1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ПОРТАЛ КООПЕРАЦИИ ПРОМЫШЛЕННЫХ ПРЕДПРИЯТИЙ МОСКОВСКОЙ ОБЛАСТИ</a:t>
            </a:r>
          </a:p>
          <a:p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www.prom.mosreg.ru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22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895236"/>
            <a:ext cx="44644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производимой</a:t>
            </a:r>
            <a:r>
              <a:rPr lang="en-US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/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закупаемой</a:t>
            </a:r>
          </a:p>
          <a:p>
            <a:pPr lvl="0"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номенклатуре</a:t>
            </a:r>
          </a:p>
          <a:p>
            <a:pPr lvl="0">
              <a:defRPr/>
            </a:pPr>
            <a:endParaRPr lang="ru-RU" altLang="ko-KR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планам закупок </a:t>
            </a:r>
            <a:r>
              <a:rPr lang="ru-RU" altLang="ko-KR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госкорпораций</a:t>
            </a:r>
            <a:endParaRPr lang="ru-RU" altLang="ko-KR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endParaRPr lang="en-US" altLang="ko-KR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уникальным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заявкам</a:t>
            </a:r>
          </a:p>
          <a:p>
            <a:pPr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промышленных предприятий</a:t>
            </a:r>
          </a:p>
          <a:p>
            <a:pPr>
              <a:defRPr/>
            </a:pPr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</a:t>
            </a:r>
            <a:r>
              <a:rPr lang="ru-RU" altLang="ko-KR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промышленных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предприятий</a:t>
            </a:r>
            <a:endParaRPr lang="ru-RU" altLang="ko-KR" sz="1200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 </a:t>
            </a:r>
            <a:r>
              <a:rPr lang="ru-RU" altLang="ko-KR" sz="12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различным критериям</a:t>
            </a:r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>
              <a:defRPr/>
            </a:pPr>
            <a:endParaRPr lang="ru-RU" altLang="ko-KR" sz="1200" dirty="0" smtClean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объектам бюджетного строительства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на территории МО</a:t>
            </a:r>
            <a: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/>
            </a:r>
            <a:b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/>
            </a:r>
            <a:br>
              <a:rPr lang="en-US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</a:b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Поиск по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промышленным предприятиям</a:t>
            </a:r>
          </a:p>
          <a:p>
            <a:pPr lvl="0">
              <a:defRPr/>
            </a:pP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г. Москвы</a:t>
            </a:r>
          </a:p>
          <a:p>
            <a:pPr lvl="0">
              <a:defRPr/>
            </a:pPr>
            <a:endParaRPr lang="ru-RU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Получение всех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актуальных новостей </a:t>
            </a:r>
            <a:r>
              <a:rPr lang="ru-RU" altLang="ko-KR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от Министерства инвестиций и инноваций МО</a:t>
            </a:r>
            <a:endParaRPr lang="en-US" altLang="ko-KR" sz="12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026" name="Picture 2" descr="C:\Users\DembitskiyMN\Desktop\16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3628"/>
            <a:ext cx="3862736" cy="38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4287" y="1876018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www.prom.mosreg.ru</a:t>
            </a:r>
            <a:endParaRPr lang="ru-RU" sz="18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783" y="2202999"/>
            <a:ext cx="249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Портал полностью бесплатный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0240" y="84529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0240" y="1347614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0240" y="187983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0240" y="246460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0240" y="300379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0240" y="362248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70240" y="418393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✔</a:t>
            </a:r>
            <a:endParaRPr lang="ru-RU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9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ПОДДЕРЖКИ ВНЕШНЕЭКОНОМИЧЕСКОЙ ДЕЯТЕЛЬНОСТИ МОСКОВСКОЙ ОБЛАСТИ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latin typeface="Century Gothic" panose="020B0502020202020204" pitchFamily="34" charset="0"/>
              </a:rPr>
              <a:t>www.exportmo.ru</a:t>
            </a:r>
            <a:endParaRPr lang="ru-RU" sz="1000" dirty="0" smtClean="0">
              <a:latin typeface="Century Gothic" panose="020B0502020202020204" pitchFamily="34" charset="0"/>
            </a:endParaRPr>
          </a:p>
          <a:p>
            <a:r>
              <a:rPr lang="en-US" sz="1000" dirty="0">
                <a:latin typeface="Century Gothic" panose="020B0502020202020204" pitchFamily="34" charset="0"/>
              </a:rPr>
              <a:t>+7 (926) 906-76-67</a:t>
            </a:r>
            <a:endParaRPr lang="ru-RU" sz="1000" dirty="0">
              <a:latin typeface="Century Gothic" panose="020B0502020202020204" pitchFamily="34" charset="0"/>
            </a:endParaRPr>
          </a:p>
          <a:p>
            <a:r>
              <a:rPr lang="en-US" sz="1000" dirty="0" smtClean="0">
                <a:latin typeface="Century Gothic" panose="020B0502020202020204" pitchFamily="34" charset="0"/>
              </a:rPr>
              <a:t>fondexport@mail.ru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23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35208"/>
              </p:ext>
            </p:extLst>
          </p:nvPr>
        </p:nvGraphicFramePr>
        <p:xfrm>
          <a:off x="251520" y="1707654"/>
          <a:ext cx="8568952" cy="287005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568952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Консультирование экспортеров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Проведение обучающих мероприятий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Организации участия в </a:t>
                      </a:r>
                      <a:r>
                        <a:rPr lang="ru-RU" sz="1200" b="0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выставочно</a:t>
                      </a: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-ярмарочных мероприятиях,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том числе оплата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</a:t>
                      </a:r>
                      <a:endParaRPr lang="ru-RU" sz="12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аренды площади, застройки и монтажа стенда;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помещения для переговоров;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услуг переводчика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Организации участия в бизнес-миссиях,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том числе оплата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</a:t>
                      </a:r>
                      <a:endParaRPr lang="ru-RU" sz="12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помещения для переговоров;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услуг переводчика;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услуг по перевозке субъектов МСП от места прибытия до места размещения</a:t>
                      </a:r>
                      <a:r>
                        <a:rPr lang="ru-RU" sz="12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2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2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Содействие в выходе на международные рынки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5606" y="1019512"/>
            <a:ext cx="8828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Для получения поддержки необходимо попасть в реестр экспортно-ориентированных предприятий МО.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Для этого необходимо обратиться в Фонд и заполнить соответствующую форму.</a:t>
            </a:r>
          </a:p>
        </p:txBody>
      </p:sp>
    </p:spTree>
    <p:extLst>
      <p:ext uri="{BB962C8B-B14F-4D97-AF65-F5344CB8AC3E}">
        <p14:creationId xmlns:p14="http://schemas.microsoft.com/office/powerpoint/2010/main" val="32989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ПОДДЕРЖКИ И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РАЗВИТИЯ ПРЕДПРИНИМАТЕЛЬСТВА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Людмила </a:t>
            </a:r>
            <a:r>
              <a:rPr lang="ru-RU" sz="1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Лисятникова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4-08-66</a:t>
            </a: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LisyatnikovaLL@mosreg.ru</a:t>
            </a:r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24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35572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Программы поддержки малого и </a:t>
            </a:r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среднего предпринимательства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КОМПЕНСАЦИЯ ЗАТРАТ НА ПОКУПКУ ОБОРУДОВАНИЯ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Постановление Правительства МО от 25.10.2016 N 788/39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25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53" y="915567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1437" y="91556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467544" y="2333215"/>
            <a:ext cx="4248472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 млн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руб.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50 %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фактически произведенных затрат по закупке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оборудования, устройств, механизмов, станков, приборов, аппаратов, агрегатов, установок, машин, спецтехники для создания и (или) развития либо модернизации производства</a:t>
            </a:r>
          </a:p>
          <a:p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Подача конкурсных заявок 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происходит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 в году в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августе-сентябре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заявки подаются через сайт РПГУ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https://uslugi.mosreg.ru</a:t>
            </a:r>
            <a:r>
              <a:rPr lang="en-US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131890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СУБСИДИЯ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0357" y="133482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ОГРАНИЧЕНИЯ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085" y="1322082"/>
            <a:ext cx="365214" cy="365214"/>
          </a:xfrm>
          <a:prstGeom prst="rect">
            <a:avLst/>
          </a:prstGeom>
          <a:noFill/>
        </p:spPr>
      </p:pic>
      <p:pic>
        <p:nvPicPr>
          <p:cNvPr id="15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0277" y="1252071"/>
            <a:ext cx="504056" cy="50405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 bwMode="auto">
          <a:xfrm>
            <a:off x="4820501" y="2211710"/>
            <a:ext cx="3924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предназначенное для осуществления оптовой и розничной торговой деятельности субъектами МСП;</a:t>
            </a:r>
            <a:endParaRPr lang="en-US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дата изготовления (выпуска) которого более 5 лет;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транспортные средства (за исключением спецтехники)</a:t>
            </a:r>
          </a:p>
        </p:txBody>
      </p:sp>
    </p:spTree>
    <p:extLst>
      <p:ext uri="{BB962C8B-B14F-4D97-AF65-F5344CB8AC3E}">
        <p14:creationId xmlns:p14="http://schemas.microsoft.com/office/powerpoint/2010/main" val="24200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КОМПЕНСАЦИЯ ЗАТРАТ НА ПЕРВЫЙ ВЗНОС ПРИ ЛИЗИНГЕ ОБОРУДОВАНИЯ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Постановление Правительства МО от 25.10.2016 N 788/39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26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53" y="987575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1437" y="987574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10357" y="140683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ОГРАНИЧЕНИЯ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085" y="1394090"/>
            <a:ext cx="365214" cy="365214"/>
          </a:xfrm>
          <a:prstGeom prst="rect">
            <a:avLst/>
          </a:prstGeom>
          <a:noFill/>
        </p:spPr>
      </p:pic>
      <p:pic>
        <p:nvPicPr>
          <p:cNvPr id="15" name="Picture 2" descr="C:\Users\DembitskiyMN\Desktop\w256h2561348757719Restrict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0277" y="1324079"/>
            <a:ext cx="504056" cy="50405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835696" y="139091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СУБСИДИЯ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67544" y="2211710"/>
            <a:ext cx="4190685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млн руб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  <a:endParaRPr lang="ru-RU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70 %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фактически уплаченного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первого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взноса  (аванса) по договорам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лизин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га</a:t>
            </a:r>
          </a:p>
          <a:p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закупке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оборудования, устройств, механизмов, станков, приборов, аппаратов, агрегатов, установок, машин, спецтехники для создания и (или) развития либо модернизации производства</a:t>
            </a:r>
          </a:p>
          <a:p>
            <a:endParaRPr lang="en-US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Подача конкурсных заявок  происходит </a:t>
            </a:r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 в году в августе -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сентябре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заявки 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подаются через сайт РПГУ</a:t>
            </a:r>
          </a:p>
          <a:p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https://uslugi.mosreg.ru/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ko-KR" altLang="en-US" sz="11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4820501" y="2211710"/>
            <a:ext cx="3924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предназначенное для осуществления оптовой и розничной торговой деятельности субъектами МСП;</a:t>
            </a:r>
            <a:endParaRPr lang="en-US" sz="1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оборудование, дата изготовления (выпуска) которого более 5 лет;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транспортные средства (за исключением спецтехники)</a:t>
            </a:r>
          </a:p>
        </p:txBody>
      </p:sp>
    </p:spTree>
    <p:extLst>
      <p:ext uri="{BB962C8B-B14F-4D97-AF65-F5344CB8AC3E}">
        <p14:creationId xmlns:p14="http://schemas.microsoft.com/office/powerpoint/2010/main" val="10340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ОСОБЫЕ РЕЖИМЫ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НАЛОГООБЛОЖЕНИЯ ДЛЯ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СУБЪЕКТОВ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МСП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27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502983"/>
              </p:ext>
            </p:extLst>
          </p:nvPr>
        </p:nvGraphicFramePr>
        <p:xfrm>
          <a:off x="503548" y="925911"/>
          <a:ext cx="8208912" cy="2103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208912"/>
              </a:tblGrid>
              <a:tr h="2337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РЕЖИМЫ НАЛОГООБЛОЖЕНИЯ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Патентная (ПСН) и упрощенная (УСН) система налогообложения</a:t>
                      </a:r>
                    </a:p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«Налоговые каникулы»: налоговая ставка 0 % для впервые зарегистрированных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ИП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на 2 года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д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ля ПСН по 37 видам деятельности (производственная, социальная + бытовые услуги населению)</a:t>
                      </a:r>
                      <a:r>
                        <a:rPr lang="ru-RU" sz="1200" b="1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и для УСН по 49 видам деятельности (производственная, социальная,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научная + бытовые услуги населению)</a:t>
                      </a:r>
                      <a:endParaRPr lang="ru-RU" sz="1200" b="1" i="0" u="none" strike="noStrike" cap="none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  <a:sym typeface="Arial"/>
                      </a:endParaRPr>
                    </a:p>
                    <a:p>
                      <a:pPr algn="ctr"/>
                      <a:r>
                        <a:rPr lang="ru-RU" sz="1200" b="1" i="0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  <a:sym typeface="Arial"/>
                        </a:rPr>
                        <a:t>Льгота предоставляется по письменному заявлению и действует </a:t>
                      </a:r>
                      <a:r>
                        <a:rPr lang="ru-RU" altLang="ru-RU" sz="1200" b="1" i="1" u="none" strike="noStrike" cap="none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до 31.12.2018</a:t>
                      </a:r>
                      <a:endParaRPr lang="ru-RU" sz="1200" b="1" i="0" u="none" strike="noStrike" cap="none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  <a:sym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Упрощенная система налогообложения </a:t>
                      </a:r>
                    </a:p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Налоговая ставка: доход – расход = 10  % для 39 видов деятельности </a:t>
                      </a:r>
                    </a:p>
                    <a:p>
                      <a:pPr algn="ctr"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в производственной, социальной и научной сферах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 (Закон МО от 12.02.2009 №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9/2009-ОЗ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Arial" pitchFamily="34" charset="0"/>
                        </a:rPr>
                        <a:t>)</a:t>
                      </a:r>
                      <a:endParaRPr lang="ru-RU" sz="12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55576" y="3435846"/>
            <a:ext cx="7596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ТРЕХЛЕТНИЙ МОРАТОРИЙ НА ПЛАНОВЫЕ ПРОВЕРКИ МСП ВВЕДЕН</a:t>
            </a:r>
          </a:p>
          <a:p>
            <a:pPr algn="ctr"/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 1 ЯНВАРЯ 2016 ГОДА ПО 31 ДЕКАБРЯ 2018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ГОДА</a:t>
            </a:r>
          </a:p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23.10.18 в рамках предпринимательского форума </a:t>
            </a:r>
            <a:r>
              <a:rPr lang="ru-RU" sz="1200" dirty="0">
                <a:latin typeface="Century Gothic" panose="020B0502020202020204" pitchFamily="34" charset="0"/>
              </a:rPr>
              <a:t>Общероссийской общественной организации малого и среднего предпринимательства «ОПОРА РОССИИ» «Малый бизнес – национальный проект!» </a:t>
            </a:r>
            <a:r>
              <a:rPr lang="ru-RU" sz="1200" dirty="0" smtClean="0">
                <a:latin typeface="Century Gothic" panose="020B0502020202020204" pitchFamily="34" charset="0"/>
              </a:rPr>
              <a:t>Президент </a:t>
            </a:r>
            <a:r>
              <a:rPr lang="ru-RU" sz="1200" dirty="0">
                <a:latin typeface="Century Gothic" panose="020B0502020202020204" pitchFamily="34" charset="0"/>
              </a:rPr>
              <a:t>Российской Федерации В.В. Путин предложил продлить мораторий на плановые проверки по госконтролю для малого бизнеса еще на два </a:t>
            </a:r>
            <a:r>
              <a:rPr lang="ru-RU" sz="1200" dirty="0" smtClean="0">
                <a:latin typeface="Century Gothic" panose="020B0502020202020204" pitchFamily="34" charset="0"/>
              </a:rPr>
              <a:t>года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8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МОСКОВСКИЙ ОБЛАСТНОЙ ФОНД РАЗВИТИЯ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МИКРОФИНАНСИРОВАНИЯ СУБЪЕКТОВ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МСП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www.mofmicro.ru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28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3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16" y="140417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97420" y="182343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0227" y="1723591"/>
            <a:ext cx="482495" cy="482495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51520" y="752386"/>
            <a:ext cx="8554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малым и средним предприятиям Московской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области </a:t>
            </a:r>
            <a:r>
              <a:rPr lang="ru-RU" b="1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микрозаймов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B69B553-4B4B-4EF9-B352-D75EAD32287F}"/>
              </a:ext>
            </a:extLst>
          </p:cNvPr>
          <p:cNvSpPr txBox="1"/>
          <p:nvPr/>
        </p:nvSpPr>
        <p:spPr>
          <a:xfrm>
            <a:off x="1321806" y="1659871"/>
            <a:ext cx="2098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ЗАЙМЫ</a:t>
            </a:r>
            <a:endParaRPr lang="ru-RU" sz="3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0377" y="2266720"/>
            <a:ext cx="3313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до</a:t>
            </a:r>
            <a:r>
              <a:rPr lang="ru-RU" sz="2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 3 </a:t>
            </a:r>
            <a:r>
              <a:rPr lang="ru-RU" sz="2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млн </a:t>
            </a:r>
            <a:r>
              <a:rPr lang="ru-RU" sz="2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рублей</a:t>
            </a:r>
          </a:p>
          <a:p>
            <a:pPr algn="ctr"/>
            <a:r>
              <a:rPr lang="ru-RU" sz="2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до </a:t>
            </a:r>
            <a:r>
              <a:rPr lang="ru-RU" sz="20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3-х лет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AAF4E415-45BA-402E-9ACD-520FEC16A585}"/>
              </a:ext>
            </a:extLst>
          </p:cNvPr>
          <p:cNvSpPr/>
          <p:nvPr/>
        </p:nvSpPr>
        <p:spPr>
          <a:xfrm>
            <a:off x="568782" y="3147814"/>
            <a:ext cx="3313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- на </a:t>
            </a:r>
            <a:r>
              <a:rPr lang="ru-RU" sz="1800" dirty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развитие бизнеса</a:t>
            </a:r>
          </a:p>
          <a:p>
            <a:r>
              <a:rPr lang="ru-RU" sz="1800" dirty="0" smtClean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- начинающему </a:t>
            </a:r>
            <a:r>
              <a:rPr lang="ru-RU" sz="1800" dirty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бизнесу</a:t>
            </a:r>
          </a:p>
          <a:p>
            <a:r>
              <a:rPr lang="ru-RU" sz="1800" dirty="0" smtClean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- оборотные </a:t>
            </a:r>
            <a:r>
              <a:rPr lang="ru-RU" sz="1800" dirty="0">
                <a:solidFill>
                  <a:schemeClr val="bg2"/>
                </a:solidFill>
                <a:latin typeface="Century Gothic" panose="020B0502020202020204" pitchFamily="34" charset="0"/>
                <a:ea typeface="Arial" charset="0"/>
              </a:rPr>
              <a:t>средства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4766102" y="2455317"/>
            <a:ext cx="39249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Ставка – от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8%</a:t>
            </a:r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до </a:t>
            </a:r>
            <a:r>
              <a:rPr lang="ru-RU" sz="16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10,4%</a:t>
            </a:r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годовых</a:t>
            </a: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(для промышленности и других приоритетных направлений)</a:t>
            </a: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Без дополнительных комиссий</a:t>
            </a: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Гибкий график погашения (отсрочка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Широкий спектр обеспечения (залог) </a:t>
            </a:r>
          </a:p>
          <a:p>
            <a:endParaRPr lang="ru-RU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Срок рассмотрения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10 дней</a:t>
            </a:r>
          </a:p>
          <a:p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4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МОСКОВСКИЙ ОБЛАСТНОЙ ГАРАНТИЙНЫЙ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www.mosreg-garant.ru</a:t>
            </a:r>
            <a:endParaRPr lang="en-US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29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5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53" y="1203599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1437" y="1203598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60070" y="160693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УСЛОВИЯ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10357" y="162285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ТРЕБОВАНИЯ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085" y="1610114"/>
            <a:ext cx="365214" cy="365214"/>
          </a:xfrm>
          <a:prstGeom prst="rect">
            <a:avLst/>
          </a:prstGeom>
          <a:noFill/>
        </p:spPr>
      </p:pic>
      <p:pic>
        <p:nvPicPr>
          <p:cNvPr id="21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3164" y="1523014"/>
            <a:ext cx="482495" cy="48249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385625" y="660566"/>
            <a:ext cx="8554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 поручительств по обязательствам субъектов МСП по кредитным договорам/договорам займа/ договорам банковской гарантии/договорам лизинга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 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51520" y="2143457"/>
            <a:ext cx="419068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кредитным договорам/договорам займа: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суммы кредита;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лет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(торговля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18 мес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.);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42 млн руб.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вознаграждение Фонда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1-2%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годовых</a:t>
            </a:r>
            <a:endParaRPr lang="ru-RU" sz="1200" b="1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банковским гарантиям (44 и 223-ФЗ)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суммы гарантии;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лет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 млн руб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.;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вознаграждение Фонда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годовых</a:t>
            </a:r>
          </a:p>
          <a:p>
            <a:r>
              <a:rPr lang="ru-RU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договорам лизинга</a:t>
            </a:r>
            <a:r>
              <a:rPr lang="en-US" sz="1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от суммы лизинга;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 срок 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 лет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en-US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42 млн руб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.;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вознаграждение Фонда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0,75%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годовых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4679504" y="2305473"/>
            <a:ext cx="421297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Субъект МСП Московской области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старше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мес.;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Без долгов по налогам и сборам; </a:t>
            </a: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С собственным залоговым обеспечением в объеме не менее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(не менее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30%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 </a:t>
            </a:r>
            <a:r>
              <a:rPr lang="ru-RU" sz="1200"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согарантии</a:t>
            </a:r>
            <a:r>
              <a:rPr lang="ru-RU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АО «Корпорация МСП»/ АО «МСП Банк» по кредитным договорам)</a:t>
            </a:r>
          </a:p>
          <a:p>
            <a:endParaRPr lang="ru-RU" sz="12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Поручительства не предоставляются субъектам МСП, занимающимся: 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Производством и реализацией подакцизных товаров;</a:t>
            </a:r>
          </a:p>
          <a:p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Игорным бизнесом, ломбардам;</a:t>
            </a:r>
            <a:endParaRPr lang="ru-RU" sz="1200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Добычей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реализацией </a:t>
            </a:r>
            <a:r>
              <a:rPr lang="ru-RU" sz="12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полезных ископаемых</a:t>
            </a:r>
          </a:p>
        </p:txBody>
      </p:sp>
    </p:spTree>
    <p:extLst>
      <p:ext uri="{BB962C8B-B14F-4D97-AF65-F5344CB8AC3E}">
        <p14:creationId xmlns:p14="http://schemas.microsoft.com/office/powerpoint/2010/main" val="2865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143"/>
          <p:cNvSpPr txBox="1"/>
          <p:nvPr/>
        </p:nvSpPr>
        <p:spPr>
          <a:xfrm>
            <a:off x="-24368" y="1347614"/>
            <a:ext cx="9144000" cy="10801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ОТРАСЛЕВЫЕ ПРОГРАММЫ ПОДДЕРЖКИ</a:t>
            </a:r>
            <a:endParaRPr lang="ru-RU" sz="16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699542"/>
            <a:ext cx="1744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634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53726" y="877791"/>
            <a:ext cx="70507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25.05.2017 №634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Компенсация части затрат на производство и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реализацию пилотных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партий средств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производства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субсидия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150 млн руб</a:t>
            </a:r>
            <a:r>
              <a:rPr lang="ru-RU" sz="1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.</a:t>
            </a:r>
            <a:r>
              <a:rPr lang="ru-RU" sz="9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субсидия не более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50%</a:t>
            </a:r>
            <a:r>
              <a:rPr lang="ru-RU" sz="1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всех затрат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grpSp>
        <p:nvGrpSpPr>
          <p:cNvPr id="38" name="그룹 49"/>
          <p:cNvGrpSpPr>
            <a:grpSpLocks/>
          </p:cNvGrpSpPr>
          <p:nvPr/>
        </p:nvGrpSpPr>
        <p:grpSpPr bwMode="auto">
          <a:xfrm>
            <a:off x="863764" y="2157451"/>
            <a:ext cx="2372606" cy="1116129"/>
            <a:chOff x="1411092" y="1711907"/>
            <a:chExt cx="1220418" cy="607117"/>
          </a:xfrm>
        </p:grpSpPr>
        <p:sp>
          <p:nvSpPr>
            <p:cNvPr id="39" name="TextBox 62"/>
            <p:cNvSpPr txBox="1">
              <a:spLocks noChangeArrowheads="1"/>
            </p:cNvSpPr>
            <p:nvPr/>
          </p:nvSpPr>
          <p:spPr bwMode="auto">
            <a:xfrm>
              <a:off x="1411092" y="1711907"/>
              <a:ext cx="1214873" cy="276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ТЯЖЕЛОЕ МАШИНОСТРОЕНИЕ, МЕТАЛЛУРГИЯ СТАНКОСТРОЕНИЕ, ПИЩЕВОЕ МАШИНОСТРОЕНИЕ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1418225" y="1967453"/>
              <a:ext cx="1213285" cy="35157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21.01.2014 №42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27.11.2014 №1257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30.10.2014 №1128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10.05.2017 №547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41" name="그룹 49"/>
          <p:cNvGrpSpPr>
            <a:grpSpLocks/>
          </p:cNvGrpSpPr>
          <p:nvPr/>
        </p:nvGrpSpPr>
        <p:grpSpPr bwMode="auto">
          <a:xfrm>
            <a:off x="863764" y="3249479"/>
            <a:ext cx="2664296" cy="706289"/>
            <a:chOff x="1354627" y="1711906"/>
            <a:chExt cx="1538241" cy="707208"/>
          </a:xfrm>
        </p:grpSpPr>
        <p:sp>
          <p:nvSpPr>
            <p:cNvPr id="42" name="TextBox 62"/>
            <p:cNvSpPr txBox="1">
              <a:spLocks noChangeArrowheads="1"/>
            </p:cNvSpPr>
            <p:nvPr/>
          </p:nvSpPr>
          <p:spPr bwMode="auto">
            <a:xfrm>
              <a:off x="1513755" y="1711906"/>
              <a:ext cx="1214929" cy="231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АВИАСТРОЕНИЕ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1354627" y="1910622"/>
              <a:ext cx="1538241" cy="508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16.02.2008 №91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22.10.2012 №1073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16.02.2016 №103 и №104</a:t>
              </a:r>
            </a:p>
          </p:txBody>
        </p:sp>
      </p:grpSp>
      <p:grpSp>
        <p:nvGrpSpPr>
          <p:cNvPr id="44" name="그룹 49"/>
          <p:cNvGrpSpPr>
            <a:grpSpLocks/>
          </p:cNvGrpSpPr>
          <p:nvPr/>
        </p:nvGrpSpPr>
        <p:grpSpPr bwMode="auto">
          <a:xfrm>
            <a:off x="863764" y="3955768"/>
            <a:ext cx="2160240" cy="837038"/>
            <a:chOff x="1357119" y="1770678"/>
            <a:chExt cx="1619149" cy="387540"/>
          </a:xfrm>
        </p:grpSpPr>
        <p:sp>
          <p:nvSpPr>
            <p:cNvPr id="45" name="TextBox 62"/>
            <p:cNvSpPr txBox="1">
              <a:spLocks noChangeArrowheads="1"/>
            </p:cNvSpPr>
            <p:nvPr/>
          </p:nvSpPr>
          <p:spPr bwMode="auto">
            <a:xfrm>
              <a:off x="1357119" y="1770678"/>
              <a:ext cx="1403262" cy="235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ЭЛЕКТРОННАЯ И РАДИОЭЛЕКТРОННАЯ ПРОМЫШЛЕННОСТЬ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 bwMode="auto">
            <a:xfrm>
              <a:off x="1357119" y="1987221"/>
              <a:ext cx="1619149" cy="17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17.02.2016 №109</a:t>
              </a:r>
            </a:p>
            <a:p>
              <a:pPr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17.02.2016 №110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47" name="그룹 49"/>
          <p:cNvGrpSpPr>
            <a:grpSpLocks/>
          </p:cNvGrpSpPr>
          <p:nvPr/>
        </p:nvGrpSpPr>
        <p:grpSpPr bwMode="auto">
          <a:xfrm>
            <a:off x="7344484" y="2155568"/>
            <a:ext cx="1656184" cy="1550922"/>
            <a:chOff x="1449254" y="1665532"/>
            <a:chExt cx="1221177" cy="1332139"/>
          </a:xfrm>
        </p:grpSpPr>
        <p:sp>
          <p:nvSpPr>
            <p:cNvPr id="48" name="TextBox 62"/>
            <p:cNvSpPr txBox="1">
              <a:spLocks noChangeArrowheads="1"/>
            </p:cNvSpPr>
            <p:nvPr/>
          </p:nvSpPr>
          <p:spPr bwMode="auto">
            <a:xfrm>
              <a:off x="1449254" y="1665532"/>
              <a:ext cx="1214873" cy="436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ЛЕГКАЯ</a:t>
              </a:r>
              <a:b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</a:b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ПРОМЫШЛЕННОСТЬ</a:t>
              </a:r>
            </a:p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И ДЕТСКИЕ ТОВАРЫ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1457146" y="2072412"/>
              <a:ext cx="1213285" cy="9252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15.11.2014 №1212</a:t>
              </a:r>
              <a:endParaRPr lang="ru-RU" altLang="ko-KR" sz="8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08.11.2014 №1179</a:t>
              </a:r>
              <a:endParaRPr lang="ru-RU" altLang="ko-KR" sz="8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</a:t>
              </a: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РФ от 04.11.2014 №1162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12.01.2017 №2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18.01.2017 №30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23.09.2016 №958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27.08.2016 №857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8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12.03.2015 №214</a:t>
              </a:r>
            </a:p>
          </p:txBody>
        </p:sp>
      </p:grpSp>
      <p:grpSp>
        <p:nvGrpSpPr>
          <p:cNvPr id="50" name="그룹 49"/>
          <p:cNvGrpSpPr>
            <a:grpSpLocks/>
          </p:cNvGrpSpPr>
          <p:nvPr/>
        </p:nvGrpSpPr>
        <p:grpSpPr bwMode="auto">
          <a:xfrm>
            <a:off x="4124165" y="3280504"/>
            <a:ext cx="2160240" cy="587390"/>
            <a:chOff x="1357119" y="1711906"/>
            <a:chExt cx="1619149" cy="588155"/>
          </a:xfrm>
        </p:grpSpPr>
        <p:sp>
          <p:nvSpPr>
            <p:cNvPr id="51" name="TextBox 62"/>
            <p:cNvSpPr txBox="1">
              <a:spLocks noChangeArrowheads="1"/>
            </p:cNvSpPr>
            <p:nvPr/>
          </p:nvSpPr>
          <p:spPr bwMode="auto">
            <a:xfrm>
              <a:off x="1357119" y="1711906"/>
              <a:ext cx="1214873" cy="23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СУДОСТРОЕНИЕ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 bwMode="auto">
            <a:xfrm>
              <a:off x="1357119" y="1930248"/>
              <a:ext cx="1619149" cy="3698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22.05.2008 №383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02.04.2009 №295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53" name="그룹 49"/>
          <p:cNvGrpSpPr>
            <a:grpSpLocks/>
          </p:cNvGrpSpPr>
          <p:nvPr/>
        </p:nvGrpSpPr>
        <p:grpSpPr bwMode="auto">
          <a:xfrm>
            <a:off x="4120993" y="2155568"/>
            <a:ext cx="2431403" cy="1129027"/>
            <a:chOff x="1491484" y="1903384"/>
            <a:chExt cx="1214929" cy="1130497"/>
          </a:xfrm>
        </p:grpSpPr>
        <p:sp>
          <p:nvSpPr>
            <p:cNvPr id="54" name="TextBox 62"/>
            <p:cNvSpPr txBox="1">
              <a:spLocks noChangeArrowheads="1"/>
            </p:cNvSpPr>
            <p:nvPr/>
          </p:nvSpPr>
          <p:spPr bwMode="auto">
            <a:xfrm>
              <a:off x="1491484" y="1903384"/>
              <a:ext cx="1214929" cy="369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ТРАНСПОРТНОЕ МАШИНОСТРОЕНИЕ И АВТОМОБИЛЕСТРОЕНИЕ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1493069" y="2248029"/>
              <a:ext cx="1213343" cy="7858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15.01.2014 №31</a:t>
              </a:r>
              <a:endParaRPr lang="ru-RU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15.01.2014 №32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15.01.2014 №30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</a:t>
              </a: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19</a:t>
              </a: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.11.2014 №1223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27.12.2012 №1432</a:t>
              </a:r>
              <a:endParaRPr kumimoji="0" lang="en-US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56" name="그룹 49"/>
          <p:cNvGrpSpPr>
            <a:grpSpLocks/>
          </p:cNvGrpSpPr>
          <p:nvPr/>
        </p:nvGrpSpPr>
        <p:grpSpPr bwMode="auto">
          <a:xfrm>
            <a:off x="4104124" y="3955768"/>
            <a:ext cx="2458290" cy="1115657"/>
            <a:chOff x="1478048" y="1976912"/>
            <a:chExt cx="1228364" cy="1117108"/>
          </a:xfrm>
        </p:grpSpPr>
        <p:sp>
          <p:nvSpPr>
            <p:cNvPr id="57" name="TextBox 62"/>
            <p:cNvSpPr txBox="1">
              <a:spLocks noChangeArrowheads="1"/>
            </p:cNvSpPr>
            <p:nvPr/>
          </p:nvSpPr>
          <p:spPr bwMode="auto">
            <a:xfrm>
              <a:off x="1478048" y="1976912"/>
              <a:ext cx="1214929" cy="369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ПРОИЗВОДСТВО МЕДИЦИНСКИХ ИЗДЕЛИЙ И ФАРМАЦЕВТИКА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1493069" y="2308169"/>
              <a:ext cx="1213343" cy="7858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01.10.2015 №1046</a:t>
              </a:r>
              <a:endParaRPr lang="ru-RU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</a:t>
              </a: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01.10.2015 №1048</a:t>
              </a:r>
              <a:endParaRPr kumimoji="0" lang="ru-RU" altLang="ko-KR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01.10.2015 №1045</a:t>
              </a:r>
            </a:p>
            <a:p>
              <a:pPr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30.12.2015 №1503</a:t>
              </a:r>
            </a:p>
            <a:p>
              <a:pPr>
                <a:defRPr/>
              </a:pPr>
              <a:endParaRPr lang="ru-RU" altLang="ko-KR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60" name="그룹 49"/>
          <p:cNvGrpSpPr>
            <a:grpSpLocks/>
          </p:cNvGrpSpPr>
          <p:nvPr/>
        </p:nvGrpSpPr>
        <p:grpSpPr bwMode="auto">
          <a:xfrm>
            <a:off x="7336521" y="3955769"/>
            <a:ext cx="1655597" cy="1080119"/>
            <a:chOff x="1451080" y="1946820"/>
            <a:chExt cx="1219351" cy="1081526"/>
          </a:xfrm>
        </p:grpSpPr>
        <p:sp>
          <p:nvSpPr>
            <p:cNvPr id="61" name="TextBox 62"/>
            <p:cNvSpPr txBox="1">
              <a:spLocks noChangeArrowheads="1"/>
            </p:cNvSpPr>
            <p:nvPr/>
          </p:nvSpPr>
          <p:spPr bwMode="auto">
            <a:xfrm>
              <a:off x="1451080" y="1946820"/>
              <a:ext cx="1214929" cy="508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0" lang="ru-RU" altLang="ko-KR" sz="900" b="1" dirty="0" smtClean="0">
                  <a:solidFill>
                    <a:schemeClr val="bg2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맑은 고딕" pitchFamily="50" charset="-127"/>
                  <a:cs typeface="Arial" pitchFamily="34" charset="0"/>
                </a:rPr>
                <a:t>ХИМИЧЕСКИЙ КОМПЛЕКС И ЛЕСНАЯ ПРОМЫШЛЕННОСТЬ</a:t>
              </a:r>
              <a:endParaRPr kumimoji="0" lang="en-US" altLang="ko-KR" sz="9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1457088" y="2381173"/>
              <a:ext cx="1213343" cy="6471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30.10.2013 №972</a:t>
              </a:r>
              <a:endParaRPr lang="ru-RU" altLang="ko-KR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10.02.2014 №91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11.02.2014 №97</a:t>
              </a:r>
              <a:endParaRPr lang="ru-RU" altLang="ko-KR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altLang="ko-KR" sz="900" dirty="0" smtClean="0">
                  <a:solidFill>
                    <a:schemeClr val="bg2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itchFamily="34" charset="0"/>
                </a:rPr>
                <a:t>ПП РФ от 03.01.2014 №5</a:t>
              </a:r>
            </a:p>
          </p:txBody>
        </p:sp>
      </p:grpSp>
      <p:pic>
        <p:nvPicPr>
          <p:cNvPr id="63" name="Picture 2" descr="C:\Users\DembitskiyMN\Desktop\injection-1294131_960_7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47" y="4059875"/>
            <a:ext cx="631173" cy="61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C:\Users\DembitskiyMN\Desktop\csm_1_13aa8199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129" y="2198422"/>
            <a:ext cx="540236" cy="540236"/>
          </a:xfrm>
          <a:prstGeom prst="rect">
            <a:avLst/>
          </a:prstGeom>
          <a:noFill/>
        </p:spPr>
      </p:pic>
      <p:pic>
        <p:nvPicPr>
          <p:cNvPr id="65" name="Picture 3" descr="C:\Users\DembitskiyMN\Desktop\2000px-Airplane_silhouette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514" y="3317341"/>
            <a:ext cx="519466" cy="519466"/>
          </a:xfrm>
          <a:prstGeom prst="rect">
            <a:avLst/>
          </a:prstGeom>
          <a:noFill/>
        </p:spPr>
      </p:pic>
      <p:pic>
        <p:nvPicPr>
          <p:cNvPr id="66" name="Picture 3" descr="C:\Users\DembitskiyMN\Desktop\eco_systemedic_energy_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512" y="3978798"/>
            <a:ext cx="720080" cy="720080"/>
          </a:xfrm>
          <a:prstGeom prst="rect">
            <a:avLst/>
          </a:prstGeom>
          <a:noFill/>
        </p:spPr>
      </p:pic>
      <p:pic>
        <p:nvPicPr>
          <p:cNvPr id="67" name="Picture 7" descr="C:\Users\DembitskiyMN\Desktop\sewing-machine_318-4326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6809" y="2082169"/>
            <a:ext cx="631540" cy="631540"/>
          </a:xfrm>
          <a:prstGeom prst="rect">
            <a:avLst/>
          </a:prstGeom>
          <a:noFill/>
        </p:spPr>
      </p:pic>
      <p:pic>
        <p:nvPicPr>
          <p:cNvPr id="68" name="Рисунок 67" descr="lab_flask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98259" y="3976675"/>
            <a:ext cx="638262" cy="696852"/>
          </a:xfrm>
          <a:prstGeom prst="rect">
            <a:avLst/>
          </a:prstGeom>
          <a:effectLst/>
        </p:spPr>
      </p:pic>
      <p:pic>
        <p:nvPicPr>
          <p:cNvPr id="69" name="Picture 5" descr="C:\Users\DembitskiyMN\Desktop\cr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6400" y="3253784"/>
            <a:ext cx="1170753" cy="563227"/>
          </a:xfrm>
          <a:prstGeom prst="rect">
            <a:avLst/>
          </a:prstGeom>
          <a:noFill/>
        </p:spPr>
      </p:pic>
      <p:pic>
        <p:nvPicPr>
          <p:cNvPr id="70" name="Picture 6" descr="C:\Users\DembitskiyMN\Desktop\car_back_left_intr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4482" y="2067694"/>
            <a:ext cx="1063462" cy="545080"/>
          </a:xfrm>
          <a:prstGeom prst="rect">
            <a:avLst/>
          </a:prstGeom>
          <a:noFill/>
        </p:spPr>
      </p:pic>
      <p:sp>
        <p:nvSpPr>
          <p:cNvPr id="5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МИНПРОМТОРГ РОССИИ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5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МСП» </a:t>
            </a:r>
            <a:endParaRPr lang="ru-RU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www.mosregco.ru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99542"/>
            <a:ext cx="8554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гарантии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, как обеспечение по кредиту в коммерческом банке</a:t>
            </a:r>
            <a:endParaRPr lang="ru-RU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  <a:p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Предоставление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поручительства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 в целях получения кредита в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Банке-партнере</a:t>
            </a:r>
          </a:p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по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льготной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Arial" charset="0"/>
              </a:rPr>
              <a:t>ставке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Arial" charset="0"/>
            </a:endParaRPr>
          </a:p>
        </p:txBody>
      </p:sp>
      <p:pic>
        <p:nvPicPr>
          <p:cNvPr id="8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16" y="1404176"/>
            <a:ext cx="1908720" cy="114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797420" y="197594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ТРЕБОВАНИЯ </a:t>
            </a:r>
            <a:endParaRPr lang="ru-RU" sz="16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4896812" y="2427734"/>
            <a:ext cx="392494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Гарантия:</a:t>
            </a:r>
            <a:endParaRPr lang="ru-RU" sz="1200" b="1" dirty="0"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До </a:t>
            </a:r>
            <a:r>
              <a:rPr lang="ru-RU" altLang="ko-KR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70%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от суммы кредита</a:t>
            </a:r>
          </a:p>
          <a:p>
            <a:pPr>
              <a:defRPr/>
            </a:pP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(по кредитам </a:t>
            </a: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более 42 млн руб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.);</a:t>
            </a: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 - Вознаграждение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за гарантию</a:t>
            </a:r>
          </a:p>
          <a:p>
            <a:pPr>
              <a:defRPr/>
            </a:pP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1–1,25%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 годовых от суммы гарантии</a:t>
            </a:r>
            <a:endParaRPr lang="ko-KR" altLang="en-US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r>
              <a:rPr lang="ru-RU" sz="12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Поручительство:</a:t>
            </a:r>
          </a:p>
          <a:p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Кредит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от </a:t>
            </a: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3 </a:t>
            </a: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млн до 1 млрд </a:t>
            </a:r>
            <a:r>
              <a:rPr lang="ru-RU" altLang="ko-KR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рублей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;</a:t>
            </a:r>
            <a:endParaRPr lang="ru-RU" altLang="ko-KR" sz="1100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Ставка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кредита: </a:t>
            </a:r>
          </a:p>
          <a:p>
            <a:pPr>
              <a:defRPr/>
            </a:pP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9,6%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для субъектов среднего бизнеса</a:t>
            </a:r>
          </a:p>
          <a:p>
            <a:pPr>
              <a:defRPr/>
            </a:pPr>
            <a:r>
              <a:rPr lang="ru-RU" altLang="ko-KR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itchFamily="34" charset="0"/>
              </a:rPr>
              <a:t>10,6%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для субъектов малого бизнеса</a:t>
            </a:r>
          </a:p>
          <a:p>
            <a:pPr>
              <a:defRPr/>
            </a:pP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- Льготное </a:t>
            </a: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фондирование</a:t>
            </a:r>
          </a:p>
          <a:p>
            <a:pPr>
              <a:defRPr/>
            </a:pPr>
            <a:r>
              <a:rPr lang="ru-RU" altLang="ko-KR" sz="1100" dirty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не больше 3-х </a:t>
            </a:r>
            <a:r>
              <a:rPr lang="ru-RU" altLang="ko-KR" sz="1100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лет</a:t>
            </a:r>
            <a:endParaRPr lang="ru-RU" sz="11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Users\DembitskiyMN\Desktop\1231231231231231255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0227" y="1729215"/>
            <a:ext cx="482495" cy="482495"/>
          </a:xfrm>
          <a:prstGeom prst="rect">
            <a:avLst/>
          </a:prstGeom>
          <a:noFill/>
        </p:spPr>
      </p:pic>
      <p:pic>
        <p:nvPicPr>
          <p:cNvPr id="15" name="Picture 2" descr="C:\Users\DembitskiyMN\Desktop\regnum_picture_14538226742391_norm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080" y="1772709"/>
            <a:ext cx="2283709" cy="2283709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39752" y="3302065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ko-KR" sz="1800" b="1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ГАРАНТИЯ,</a:t>
            </a:r>
          </a:p>
          <a:p>
            <a:r>
              <a:rPr lang="ru-RU" altLang="ko-KR" sz="1800" b="1" dirty="0" smtClean="0">
                <a:solidFill>
                  <a:schemeClr val="bg2"/>
                </a:solidFill>
                <a:latin typeface="Century Gothic" panose="020B0502020202020204" pitchFamily="34" charset="0"/>
                <a:cs typeface="Arial" pitchFamily="34" charset="0"/>
              </a:rPr>
              <a:t>ПОРУЧИТЕЛЬСТВО</a:t>
            </a:r>
            <a:endParaRPr lang="ko-KR" altLang="en-US" sz="1800" b="1" dirty="0">
              <a:solidFill>
                <a:schemeClr val="bg2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МСП» </a:t>
            </a:r>
            <a:endParaRPr lang="ru-RU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www.mosregco.ru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31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994892" y="513685"/>
            <a:ext cx="5241463" cy="4158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Программа льготного лизинга оборудования для субъектов малого предпринимательства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81200" y="964270"/>
            <a:ext cx="5408849" cy="1136994"/>
          </a:xfrm>
          <a:prstGeom prst="rect">
            <a:avLst/>
          </a:prstGeom>
        </p:spPr>
        <p:txBody>
          <a:bodyPr wrap="square" lIns="42834" tIns="64249" rIns="21417" bIns="0" anchor="t">
            <a:noAutofit/>
          </a:bodyPr>
          <a:lstStyle/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Республики Татарстан» (г. Казань)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Республики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Башкортостан»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г. Уфа)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Ярославской области»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(г. Ярославль)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lnSpc>
                <a:spcPct val="120000"/>
              </a:lnSpc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«РЛК Республики Саха (Якутия)»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(г. Якутск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). </a:t>
            </a:r>
            <a:endParaRPr lang="en-US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7" y="1585458"/>
            <a:ext cx="1886196" cy="562761"/>
          </a:xfrm>
          <a:prstGeom prst="rect">
            <a:avLst/>
          </a:prstGeom>
          <a:noFill/>
        </p:spPr>
        <p:txBody>
          <a:bodyPr wrap="square" lIns="54399" tIns="27199" rIns="54399" bIns="27199" rtlCol="0">
            <a:spAutoFit/>
          </a:bodyPr>
          <a:lstStyle/>
          <a:p>
            <a:pPr algn="ctr" defTabSz="544030">
              <a:defRPr/>
            </a:pPr>
            <a:r>
              <a:rPr lang="ru-RU" sz="11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Сети дочерних лизинговых компаний </a:t>
            </a:r>
            <a:r>
              <a:rPr lang="ru-RU" sz="11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«Корпорация «МСП»</a:t>
            </a:r>
            <a:endParaRPr lang="ru-RU" sz="11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Freeform 464"/>
          <p:cNvSpPr>
            <a:spLocks noEditPoints="1"/>
          </p:cNvSpPr>
          <p:nvPr/>
        </p:nvSpPr>
        <p:spPr bwMode="auto">
          <a:xfrm>
            <a:off x="1492357" y="1171250"/>
            <a:ext cx="474297" cy="331115"/>
          </a:xfrm>
          <a:custGeom>
            <a:avLst/>
            <a:gdLst>
              <a:gd name="T0" fmla="*/ 277 w 320"/>
              <a:gd name="T1" fmla="*/ 0 h 224"/>
              <a:gd name="T2" fmla="*/ 234 w 320"/>
              <a:gd name="T3" fmla="*/ 43 h 224"/>
              <a:gd name="T4" fmla="*/ 246 w 320"/>
              <a:gd name="T5" fmla="*/ 73 h 224"/>
              <a:gd name="T6" fmla="*/ 204 w 320"/>
              <a:gd name="T7" fmla="*/ 141 h 224"/>
              <a:gd name="T8" fmla="*/ 192 w 320"/>
              <a:gd name="T9" fmla="*/ 139 h 224"/>
              <a:gd name="T10" fmla="*/ 182 w 320"/>
              <a:gd name="T11" fmla="*/ 140 h 224"/>
              <a:gd name="T12" fmla="*/ 146 w 320"/>
              <a:gd name="T13" fmla="*/ 74 h 224"/>
              <a:gd name="T14" fmla="*/ 160 w 320"/>
              <a:gd name="T15" fmla="*/ 43 h 224"/>
              <a:gd name="T16" fmla="*/ 117 w 320"/>
              <a:gd name="T17" fmla="*/ 0 h 224"/>
              <a:gd name="T18" fmla="*/ 74 w 320"/>
              <a:gd name="T19" fmla="*/ 43 h 224"/>
              <a:gd name="T20" fmla="*/ 88 w 320"/>
              <a:gd name="T21" fmla="*/ 74 h 224"/>
              <a:gd name="T22" fmla="*/ 52 w 320"/>
              <a:gd name="T23" fmla="*/ 140 h 224"/>
              <a:gd name="T24" fmla="*/ 42 w 320"/>
              <a:gd name="T25" fmla="*/ 139 h 224"/>
              <a:gd name="T26" fmla="*/ 0 w 320"/>
              <a:gd name="T27" fmla="*/ 182 h 224"/>
              <a:gd name="T28" fmla="*/ 42 w 320"/>
              <a:gd name="T29" fmla="*/ 224 h 224"/>
              <a:gd name="T30" fmla="*/ 85 w 320"/>
              <a:gd name="T31" fmla="*/ 182 h 224"/>
              <a:gd name="T32" fmla="*/ 71 w 320"/>
              <a:gd name="T33" fmla="*/ 150 h 224"/>
              <a:gd name="T34" fmla="*/ 107 w 320"/>
              <a:gd name="T35" fmla="*/ 84 h 224"/>
              <a:gd name="T36" fmla="*/ 117 w 320"/>
              <a:gd name="T37" fmla="*/ 86 h 224"/>
              <a:gd name="T38" fmla="*/ 127 w 320"/>
              <a:gd name="T39" fmla="*/ 84 h 224"/>
              <a:gd name="T40" fmla="*/ 163 w 320"/>
              <a:gd name="T41" fmla="*/ 150 h 224"/>
              <a:gd name="T42" fmla="*/ 149 w 320"/>
              <a:gd name="T43" fmla="*/ 182 h 224"/>
              <a:gd name="T44" fmla="*/ 192 w 320"/>
              <a:gd name="T45" fmla="*/ 224 h 224"/>
              <a:gd name="T46" fmla="*/ 234 w 320"/>
              <a:gd name="T47" fmla="*/ 182 h 224"/>
              <a:gd name="T48" fmla="*/ 222 w 320"/>
              <a:gd name="T49" fmla="*/ 152 h 224"/>
              <a:gd name="T50" fmla="*/ 265 w 320"/>
              <a:gd name="T51" fmla="*/ 84 h 224"/>
              <a:gd name="T52" fmla="*/ 277 w 320"/>
              <a:gd name="T53" fmla="*/ 86 h 224"/>
              <a:gd name="T54" fmla="*/ 320 w 320"/>
              <a:gd name="T55" fmla="*/ 43 h 224"/>
              <a:gd name="T56" fmla="*/ 277 w 320"/>
              <a:gd name="T57" fmla="*/ 0 h 224"/>
              <a:gd name="T58" fmla="*/ 42 w 320"/>
              <a:gd name="T59" fmla="*/ 203 h 224"/>
              <a:gd name="T60" fmla="*/ 21 w 320"/>
              <a:gd name="T61" fmla="*/ 182 h 224"/>
              <a:gd name="T62" fmla="*/ 42 w 320"/>
              <a:gd name="T63" fmla="*/ 160 h 224"/>
              <a:gd name="T64" fmla="*/ 64 w 320"/>
              <a:gd name="T65" fmla="*/ 182 h 224"/>
              <a:gd name="T66" fmla="*/ 42 w 320"/>
              <a:gd name="T67" fmla="*/ 203 h 224"/>
              <a:gd name="T68" fmla="*/ 96 w 320"/>
              <a:gd name="T69" fmla="*/ 43 h 224"/>
              <a:gd name="T70" fmla="*/ 117 w 320"/>
              <a:gd name="T71" fmla="*/ 22 h 224"/>
              <a:gd name="T72" fmla="*/ 138 w 320"/>
              <a:gd name="T73" fmla="*/ 43 h 224"/>
              <a:gd name="T74" fmla="*/ 117 w 320"/>
              <a:gd name="T75" fmla="*/ 64 h 224"/>
              <a:gd name="T76" fmla="*/ 96 w 320"/>
              <a:gd name="T77" fmla="*/ 43 h 224"/>
              <a:gd name="T78" fmla="*/ 192 w 320"/>
              <a:gd name="T79" fmla="*/ 203 h 224"/>
              <a:gd name="T80" fmla="*/ 170 w 320"/>
              <a:gd name="T81" fmla="*/ 182 h 224"/>
              <a:gd name="T82" fmla="*/ 192 w 320"/>
              <a:gd name="T83" fmla="*/ 160 h 224"/>
              <a:gd name="T84" fmla="*/ 213 w 320"/>
              <a:gd name="T85" fmla="*/ 182 h 224"/>
              <a:gd name="T86" fmla="*/ 192 w 320"/>
              <a:gd name="T87" fmla="*/ 203 h 224"/>
              <a:gd name="T88" fmla="*/ 277 w 320"/>
              <a:gd name="T89" fmla="*/ 64 h 224"/>
              <a:gd name="T90" fmla="*/ 256 w 320"/>
              <a:gd name="T91" fmla="*/ 43 h 224"/>
              <a:gd name="T92" fmla="*/ 277 w 320"/>
              <a:gd name="T93" fmla="*/ 22 h 224"/>
              <a:gd name="T94" fmla="*/ 298 w 320"/>
              <a:gd name="T95" fmla="*/ 43 h 224"/>
              <a:gd name="T96" fmla="*/ 277 w 320"/>
              <a:gd name="T97" fmla="*/ 6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0" h="224">
                <a:moveTo>
                  <a:pt x="277" y="0"/>
                </a:moveTo>
                <a:cubicBezTo>
                  <a:pt x="253" y="0"/>
                  <a:pt x="234" y="19"/>
                  <a:pt x="234" y="43"/>
                </a:cubicBezTo>
                <a:cubicBezTo>
                  <a:pt x="234" y="54"/>
                  <a:pt x="239" y="65"/>
                  <a:pt x="246" y="73"/>
                </a:cubicBezTo>
                <a:cubicBezTo>
                  <a:pt x="204" y="141"/>
                  <a:pt x="204" y="141"/>
                  <a:pt x="204" y="141"/>
                </a:cubicBezTo>
                <a:cubicBezTo>
                  <a:pt x="200" y="140"/>
                  <a:pt x="196" y="139"/>
                  <a:pt x="192" y="139"/>
                </a:cubicBezTo>
                <a:cubicBezTo>
                  <a:pt x="188" y="139"/>
                  <a:pt x="185" y="140"/>
                  <a:pt x="182" y="140"/>
                </a:cubicBezTo>
                <a:cubicBezTo>
                  <a:pt x="146" y="74"/>
                  <a:pt x="146" y="74"/>
                  <a:pt x="146" y="74"/>
                </a:cubicBezTo>
                <a:cubicBezTo>
                  <a:pt x="154" y="66"/>
                  <a:pt x="160" y="55"/>
                  <a:pt x="160" y="43"/>
                </a:cubicBezTo>
                <a:cubicBezTo>
                  <a:pt x="160" y="19"/>
                  <a:pt x="141" y="0"/>
                  <a:pt x="117" y="0"/>
                </a:cubicBezTo>
                <a:cubicBezTo>
                  <a:pt x="93" y="0"/>
                  <a:pt x="74" y="19"/>
                  <a:pt x="74" y="43"/>
                </a:cubicBezTo>
                <a:cubicBezTo>
                  <a:pt x="74" y="55"/>
                  <a:pt x="80" y="66"/>
                  <a:pt x="88" y="74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49" y="140"/>
                  <a:pt x="46" y="139"/>
                  <a:pt x="42" y="139"/>
                </a:cubicBezTo>
                <a:cubicBezTo>
                  <a:pt x="19" y="139"/>
                  <a:pt x="0" y="158"/>
                  <a:pt x="0" y="182"/>
                </a:cubicBezTo>
                <a:cubicBezTo>
                  <a:pt x="0" y="205"/>
                  <a:pt x="19" y="224"/>
                  <a:pt x="42" y="224"/>
                </a:cubicBezTo>
                <a:cubicBezTo>
                  <a:pt x="66" y="224"/>
                  <a:pt x="85" y="205"/>
                  <a:pt x="85" y="182"/>
                </a:cubicBezTo>
                <a:cubicBezTo>
                  <a:pt x="85" y="169"/>
                  <a:pt x="80" y="158"/>
                  <a:pt x="71" y="150"/>
                </a:cubicBezTo>
                <a:cubicBezTo>
                  <a:pt x="107" y="84"/>
                  <a:pt x="107" y="84"/>
                  <a:pt x="107" y="84"/>
                </a:cubicBezTo>
                <a:cubicBezTo>
                  <a:pt x="110" y="85"/>
                  <a:pt x="113" y="86"/>
                  <a:pt x="117" y="86"/>
                </a:cubicBezTo>
                <a:cubicBezTo>
                  <a:pt x="121" y="86"/>
                  <a:pt x="124" y="85"/>
                  <a:pt x="127" y="84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54" y="158"/>
                  <a:pt x="149" y="169"/>
                  <a:pt x="149" y="182"/>
                </a:cubicBezTo>
                <a:cubicBezTo>
                  <a:pt x="149" y="205"/>
                  <a:pt x="168" y="224"/>
                  <a:pt x="192" y="224"/>
                </a:cubicBezTo>
                <a:cubicBezTo>
                  <a:pt x="215" y="224"/>
                  <a:pt x="234" y="205"/>
                  <a:pt x="234" y="182"/>
                </a:cubicBezTo>
                <a:cubicBezTo>
                  <a:pt x="234" y="170"/>
                  <a:pt x="230" y="160"/>
                  <a:pt x="222" y="152"/>
                </a:cubicBezTo>
                <a:cubicBezTo>
                  <a:pt x="265" y="84"/>
                  <a:pt x="265" y="84"/>
                  <a:pt x="265" y="84"/>
                </a:cubicBezTo>
                <a:cubicBezTo>
                  <a:pt x="269" y="85"/>
                  <a:pt x="273" y="86"/>
                  <a:pt x="277" y="86"/>
                </a:cubicBezTo>
                <a:cubicBezTo>
                  <a:pt x="301" y="86"/>
                  <a:pt x="320" y="67"/>
                  <a:pt x="320" y="43"/>
                </a:cubicBezTo>
                <a:cubicBezTo>
                  <a:pt x="320" y="19"/>
                  <a:pt x="301" y="0"/>
                  <a:pt x="277" y="0"/>
                </a:cubicBezTo>
                <a:close/>
                <a:moveTo>
                  <a:pt x="42" y="203"/>
                </a:moveTo>
                <a:cubicBezTo>
                  <a:pt x="31" y="203"/>
                  <a:pt x="21" y="193"/>
                  <a:pt x="21" y="182"/>
                </a:cubicBezTo>
                <a:cubicBezTo>
                  <a:pt x="21" y="170"/>
                  <a:pt x="31" y="160"/>
                  <a:pt x="42" y="160"/>
                </a:cubicBezTo>
                <a:cubicBezTo>
                  <a:pt x="54" y="160"/>
                  <a:pt x="64" y="170"/>
                  <a:pt x="64" y="182"/>
                </a:cubicBezTo>
                <a:cubicBezTo>
                  <a:pt x="64" y="193"/>
                  <a:pt x="54" y="203"/>
                  <a:pt x="42" y="203"/>
                </a:cubicBezTo>
                <a:close/>
                <a:moveTo>
                  <a:pt x="96" y="43"/>
                </a:moveTo>
                <a:cubicBezTo>
                  <a:pt x="96" y="31"/>
                  <a:pt x="105" y="22"/>
                  <a:pt x="117" y="22"/>
                </a:cubicBezTo>
                <a:cubicBezTo>
                  <a:pt x="129" y="22"/>
                  <a:pt x="138" y="31"/>
                  <a:pt x="138" y="43"/>
                </a:cubicBezTo>
                <a:cubicBezTo>
                  <a:pt x="138" y="55"/>
                  <a:pt x="129" y="64"/>
                  <a:pt x="117" y="64"/>
                </a:cubicBezTo>
                <a:cubicBezTo>
                  <a:pt x="105" y="64"/>
                  <a:pt x="96" y="55"/>
                  <a:pt x="96" y="43"/>
                </a:cubicBezTo>
                <a:close/>
                <a:moveTo>
                  <a:pt x="192" y="203"/>
                </a:moveTo>
                <a:cubicBezTo>
                  <a:pt x="180" y="203"/>
                  <a:pt x="170" y="193"/>
                  <a:pt x="170" y="182"/>
                </a:cubicBezTo>
                <a:cubicBezTo>
                  <a:pt x="170" y="170"/>
                  <a:pt x="180" y="160"/>
                  <a:pt x="192" y="160"/>
                </a:cubicBezTo>
                <a:cubicBezTo>
                  <a:pt x="203" y="160"/>
                  <a:pt x="213" y="170"/>
                  <a:pt x="213" y="182"/>
                </a:cubicBezTo>
                <a:cubicBezTo>
                  <a:pt x="213" y="193"/>
                  <a:pt x="203" y="203"/>
                  <a:pt x="192" y="203"/>
                </a:cubicBezTo>
                <a:close/>
                <a:moveTo>
                  <a:pt x="277" y="64"/>
                </a:moveTo>
                <a:cubicBezTo>
                  <a:pt x="265" y="64"/>
                  <a:pt x="256" y="55"/>
                  <a:pt x="256" y="43"/>
                </a:cubicBezTo>
                <a:cubicBezTo>
                  <a:pt x="256" y="31"/>
                  <a:pt x="265" y="22"/>
                  <a:pt x="277" y="22"/>
                </a:cubicBezTo>
                <a:cubicBezTo>
                  <a:pt x="289" y="22"/>
                  <a:pt x="298" y="31"/>
                  <a:pt x="298" y="43"/>
                </a:cubicBezTo>
                <a:cubicBezTo>
                  <a:pt x="298" y="55"/>
                  <a:pt x="289" y="64"/>
                  <a:pt x="277" y="64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xtLst/>
        </p:spPr>
        <p:txBody>
          <a:bodyPr vert="horz" wrap="square" lIns="54399" tIns="27199" rIns="54399" bIns="27199" numCol="1" anchor="t" anchorCtr="0" compatLnSpc="1">
            <a:prstTxWarp prst="textNoShape">
              <a:avLst/>
            </a:prstTxWarp>
          </a:bodyPr>
          <a:lstStyle/>
          <a:p>
            <a:pPr defTabSz="544030">
              <a:defRPr/>
            </a:pPr>
            <a:endParaRPr lang="en-GB" sz="833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L-Shape 10"/>
          <p:cNvSpPr/>
          <p:nvPr/>
        </p:nvSpPr>
        <p:spPr>
          <a:xfrm rot="13701821">
            <a:off x="2695958" y="1545553"/>
            <a:ext cx="263175" cy="263175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99" tIns="27199" rIns="54399" bIns="27199" rtlCol="0" anchor="ctr"/>
          <a:lstStyle/>
          <a:p>
            <a:pPr algn="ctr" defTabSz="544030">
              <a:defRPr/>
            </a:pPr>
            <a:endParaRPr lang="en-US" sz="833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6554" y="2228306"/>
            <a:ext cx="7173443" cy="421440"/>
          </a:xfrm>
          <a:prstGeom prst="rect">
            <a:avLst/>
          </a:prstGeom>
          <a:noFill/>
        </p:spPr>
        <p:txBody>
          <a:bodyPr wrap="square" lIns="54399" tIns="27199" rIns="54399" bIns="27199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РЛК предоставляют лизинговое финансирование на всей территории</a:t>
            </a:r>
          </a:p>
          <a:p>
            <a:pPr algn="ctr"/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Российской Федерации вне зависимости от местонахождения лизингополучателя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187074" y="2794381"/>
            <a:ext cx="5803292" cy="2098263"/>
          </a:xfrm>
          <a:prstGeom prst="rect">
            <a:avLst/>
          </a:prstGeom>
        </p:spPr>
        <p:txBody>
          <a:bodyPr wrap="square" lIns="42834" tIns="64249" rIns="21417" bIns="0" anchor="t">
            <a:noAutofit/>
          </a:bodyPr>
          <a:lstStyle/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6%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 российское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оборудование; 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8%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иностранное оборудование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беззалоговое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финансирование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нет ограничения в выборе оборудования и поставщика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свободный график платежей исходя из сезонности бизнеса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первый платеж через 30 дней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87105" lvl="2" indent="-102006" defTabSz="569531">
              <a:spcBef>
                <a:spcPts val="179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поручительство Московского областного Гарантийного фонда</a:t>
            </a:r>
            <a:r>
              <a:rPr lang="en-US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Freeform 589"/>
          <p:cNvSpPr>
            <a:spLocks/>
          </p:cNvSpPr>
          <p:nvPr/>
        </p:nvSpPr>
        <p:spPr bwMode="auto">
          <a:xfrm>
            <a:off x="1694939" y="3040685"/>
            <a:ext cx="127757" cy="129192"/>
          </a:xfrm>
          <a:custGeom>
            <a:avLst/>
            <a:gdLst>
              <a:gd name="T0" fmla="*/ 32 w 48"/>
              <a:gd name="T1" fmla="*/ 49 h 49"/>
              <a:gd name="T2" fmla="*/ 16 w 48"/>
              <a:gd name="T3" fmla="*/ 49 h 49"/>
              <a:gd name="T4" fmla="*/ 0 w 48"/>
              <a:gd name="T5" fmla="*/ 32 h 49"/>
              <a:gd name="T6" fmla="*/ 0 w 48"/>
              <a:gd name="T7" fmla="*/ 6 h 49"/>
              <a:gd name="T8" fmla="*/ 6 w 48"/>
              <a:gd name="T9" fmla="*/ 0 h 49"/>
              <a:gd name="T10" fmla="*/ 12 w 48"/>
              <a:gd name="T11" fmla="*/ 6 h 49"/>
              <a:gd name="T12" fmla="*/ 12 w 48"/>
              <a:gd name="T13" fmla="*/ 32 h 49"/>
              <a:gd name="T14" fmla="*/ 16 w 48"/>
              <a:gd name="T15" fmla="*/ 37 h 49"/>
              <a:gd name="T16" fmla="*/ 32 w 48"/>
              <a:gd name="T17" fmla="*/ 37 h 49"/>
              <a:gd name="T18" fmla="*/ 36 w 48"/>
              <a:gd name="T19" fmla="*/ 32 h 49"/>
              <a:gd name="T20" fmla="*/ 36 w 48"/>
              <a:gd name="T21" fmla="*/ 6 h 49"/>
              <a:gd name="T22" fmla="*/ 42 w 48"/>
              <a:gd name="T23" fmla="*/ 0 h 49"/>
              <a:gd name="T24" fmla="*/ 48 w 48"/>
              <a:gd name="T25" fmla="*/ 6 h 49"/>
              <a:gd name="T26" fmla="*/ 48 w 48"/>
              <a:gd name="T27" fmla="*/ 32 h 49"/>
              <a:gd name="T28" fmla="*/ 32 w 48"/>
              <a:gd name="T2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49">
                <a:moveTo>
                  <a:pt x="32" y="49"/>
                </a:moveTo>
                <a:cubicBezTo>
                  <a:pt x="16" y="49"/>
                  <a:pt x="16" y="49"/>
                  <a:pt x="16" y="49"/>
                </a:cubicBezTo>
                <a:cubicBezTo>
                  <a:pt x="7" y="49"/>
                  <a:pt x="0" y="42"/>
                  <a:pt x="0" y="32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9" y="0"/>
                  <a:pt x="12" y="3"/>
                  <a:pt x="12" y="6"/>
                </a:cubicBezTo>
                <a:cubicBezTo>
                  <a:pt x="12" y="32"/>
                  <a:pt x="12" y="32"/>
                  <a:pt x="12" y="32"/>
                </a:cubicBezTo>
                <a:cubicBezTo>
                  <a:pt x="12" y="35"/>
                  <a:pt x="14" y="37"/>
                  <a:pt x="16" y="37"/>
                </a:cubicBezTo>
                <a:cubicBezTo>
                  <a:pt x="32" y="37"/>
                  <a:pt x="32" y="37"/>
                  <a:pt x="32" y="37"/>
                </a:cubicBezTo>
                <a:cubicBezTo>
                  <a:pt x="34" y="37"/>
                  <a:pt x="36" y="35"/>
                  <a:pt x="36" y="32"/>
                </a:cubicBezTo>
                <a:cubicBezTo>
                  <a:pt x="36" y="6"/>
                  <a:pt x="36" y="6"/>
                  <a:pt x="36" y="6"/>
                </a:cubicBezTo>
                <a:cubicBezTo>
                  <a:pt x="36" y="3"/>
                  <a:pt x="39" y="0"/>
                  <a:pt x="42" y="0"/>
                </a:cubicBezTo>
                <a:cubicBezTo>
                  <a:pt x="46" y="0"/>
                  <a:pt x="48" y="3"/>
                  <a:pt x="48" y="6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42"/>
                  <a:pt x="41" y="49"/>
                  <a:pt x="32" y="4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53295" tIns="26647" rIns="53295" bIns="26647" numCol="1" anchor="t" anchorCtr="0" compatLnSpc="1">
            <a:prstTxWarp prst="textNoShape">
              <a:avLst/>
            </a:prstTxWarp>
          </a:bodyPr>
          <a:lstStyle/>
          <a:p>
            <a:pPr defTabSz="607352">
              <a:defRPr/>
            </a:pPr>
            <a:endParaRPr lang="en-US" sz="119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L-Shape 10"/>
          <p:cNvSpPr/>
          <p:nvPr/>
        </p:nvSpPr>
        <p:spPr>
          <a:xfrm rot="13701821">
            <a:off x="2701172" y="3336574"/>
            <a:ext cx="263175" cy="263175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399" tIns="27199" rIns="54399" bIns="27199" rtlCol="0" anchor="ctr"/>
          <a:lstStyle/>
          <a:p>
            <a:pPr algn="ctr" defTabSz="544030">
              <a:defRPr/>
            </a:pPr>
            <a:endParaRPr lang="en-US" sz="833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 1462"/>
          <p:cNvGrpSpPr/>
          <p:nvPr/>
        </p:nvGrpSpPr>
        <p:grpSpPr>
          <a:xfrm>
            <a:off x="1608200" y="3053529"/>
            <a:ext cx="343076" cy="452171"/>
            <a:chOff x="2489201" y="17492663"/>
            <a:chExt cx="379413" cy="500063"/>
          </a:xfrm>
          <a:solidFill>
            <a:schemeClr val="bg2"/>
          </a:solidFill>
        </p:grpSpPr>
        <p:sp>
          <p:nvSpPr>
            <p:cNvPr id="27" name="Freeform 584"/>
            <p:cNvSpPr>
              <a:spLocks/>
            </p:cNvSpPr>
            <p:nvPr/>
          </p:nvSpPr>
          <p:spPr bwMode="auto">
            <a:xfrm>
              <a:off x="2555876" y="17681575"/>
              <a:ext cx="246063" cy="36513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585"/>
            <p:cNvSpPr>
              <a:spLocks/>
            </p:cNvSpPr>
            <p:nvPr/>
          </p:nvSpPr>
          <p:spPr bwMode="auto">
            <a:xfrm>
              <a:off x="2555876" y="17740313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Freeform 586"/>
            <p:cNvSpPr>
              <a:spLocks/>
            </p:cNvSpPr>
            <p:nvPr/>
          </p:nvSpPr>
          <p:spPr bwMode="auto">
            <a:xfrm>
              <a:off x="2555876" y="17799050"/>
              <a:ext cx="246063" cy="34925"/>
            </a:xfrm>
            <a:custGeom>
              <a:avLst/>
              <a:gdLst>
                <a:gd name="T0" fmla="*/ 78 w 84"/>
                <a:gd name="T1" fmla="*/ 12 h 12"/>
                <a:gd name="T2" fmla="*/ 6 w 84"/>
                <a:gd name="T3" fmla="*/ 12 h 12"/>
                <a:gd name="T4" fmla="*/ 0 w 84"/>
                <a:gd name="T5" fmla="*/ 6 h 12"/>
                <a:gd name="T6" fmla="*/ 6 w 84"/>
                <a:gd name="T7" fmla="*/ 0 h 12"/>
                <a:gd name="T8" fmla="*/ 78 w 84"/>
                <a:gd name="T9" fmla="*/ 0 h 12"/>
                <a:gd name="T10" fmla="*/ 84 w 84"/>
                <a:gd name="T11" fmla="*/ 6 h 12"/>
                <a:gd name="T12" fmla="*/ 78 w 8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2">
                  <a:moveTo>
                    <a:pt x="7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0"/>
                    <a:pt x="81" y="12"/>
                    <a:pt x="78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Freeform 587"/>
            <p:cNvSpPr>
              <a:spLocks/>
            </p:cNvSpPr>
            <p:nvPr/>
          </p:nvSpPr>
          <p:spPr bwMode="auto">
            <a:xfrm>
              <a:off x="2555876" y="17860963"/>
              <a:ext cx="141288" cy="34925"/>
            </a:xfrm>
            <a:custGeom>
              <a:avLst/>
              <a:gdLst>
                <a:gd name="T0" fmla="*/ 42 w 48"/>
                <a:gd name="T1" fmla="*/ 12 h 12"/>
                <a:gd name="T2" fmla="*/ 6 w 48"/>
                <a:gd name="T3" fmla="*/ 12 h 12"/>
                <a:gd name="T4" fmla="*/ 0 w 48"/>
                <a:gd name="T5" fmla="*/ 6 h 12"/>
                <a:gd name="T6" fmla="*/ 6 w 48"/>
                <a:gd name="T7" fmla="*/ 0 h 12"/>
                <a:gd name="T8" fmla="*/ 42 w 48"/>
                <a:gd name="T9" fmla="*/ 0 h 12"/>
                <a:gd name="T10" fmla="*/ 48 w 48"/>
                <a:gd name="T11" fmla="*/ 6 h 12"/>
                <a:gd name="T12" fmla="*/ 42 w 4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2">
                  <a:moveTo>
                    <a:pt x="4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5" y="0"/>
                    <a:pt x="48" y="2"/>
                    <a:pt x="48" y="6"/>
                  </a:cubicBezTo>
                  <a:cubicBezTo>
                    <a:pt x="48" y="9"/>
                    <a:pt x="45" y="12"/>
                    <a:pt x="42" y="1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Freeform 588"/>
            <p:cNvSpPr>
              <a:spLocks/>
            </p:cNvSpPr>
            <p:nvPr/>
          </p:nvSpPr>
          <p:spPr bwMode="auto">
            <a:xfrm>
              <a:off x="2489201" y="17492663"/>
              <a:ext cx="379413" cy="500063"/>
            </a:xfrm>
            <a:custGeom>
              <a:avLst/>
              <a:gdLst>
                <a:gd name="T0" fmla="*/ 112 w 130"/>
                <a:gd name="T1" fmla="*/ 171 h 171"/>
                <a:gd name="T2" fmla="*/ 17 w 130"/>
                <a:gd name="T3" fmla="*/ 171 h 171"/>
                <a:gd name="T4" fmla="*/ 0 w 130"/>
                <a:gd name="T5" fmla="*/ 153 h 171"/>
                <a:gd name="T6" fmla="*/ 0 w 130"/>
                <a:gd name="T7" fmla="*/ 18 h 171"/>
                <a:gd name="T8" fmla="*/ 17 w 130"/>
                <a:gd name="T9" fmla="*/ 0 h 171"/>
                <a:gd name="T10" fmla="*/ 23 w 130"/>
                <a:gd name="T11" fmla="*/ 6 h 171"/>
                <a:gd name="T12" fmla="*/ 17 w 130"/>
                <a:gd name="T13" fmla="*/ 12 h 171"/>
                <a:gd name="T14" fmla="*/ 12 w 130"/>
                <a:gd name="T15" fmla="*/ 18 h 171"/>
                <a:gd name="T16" fmla="*/ 12 w 130"/>
                <a:gd name="T17" fmla="*/ 153 h 171"/>
                <a:gd name="T18" fmla="*/ 17 w 130"/>
                <a:gd name="T19" fmla="*/ 159 h 171"/>
                <a:gd name="T20" fmla="*/ 112 w 130"/>
                <a:gd name="T21" fmla="*/ 159 h 171"/>
                <a:gd name="T22" fmla="*/ 118 w 130"/>
                <a:gd name="T23" fmla="*/ 153 h 171"/>
                <a:gd name="T24" fmla="*/ 118 w 130"/>
                <a:gd name="T25" fmla="*/ 18 h 171"/>
                <a:gd name="T26" fmla="*/ 112 w 130"/>
                <a:gd name="T27" fmla="*/ 12 h 171"/>
                <a:gd name="T28" fmla="*/ 89 w 130"/>
                <a:gd name="T29" fmla="*/ 12 h 171"/>
                <a:gd name="T30" fmla="*/ 83 w 130"/>
                <a:gd name="T31" fmla="*/ 6 h 171"/>
                <a:gd name="T32" fmla="*/ 89 w 130"/>
                <a:gd name="T33" fmla="*/ 0 h 171"/>
                <a:gd name="T34" fmla="*/ 112 w 130"/>
                <a:gd name="T35" fmla="*/ 0 h 171"/>
                <a:gd name="T36" fmla="*/ 130 w 130"/>
                <a:gd name="T37" fmla="*/ 18 h 171"/>
                <a:gd name="T38" fmla="*/ 130 w 130"/>
                <a:gd name="T39" fmla="*/ 153 h 171"/>
                <a:gd name="T40" fmla="*/ 112 w 130"/>
                <a:gd name="T41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1">
                  <a:moveTo>
                    <a:pt x="112" y="171"/>
                  </a:moveTo>
                  <a:cubicBezTo>
                    <a:pt x="17" y="171"/>
                    <a:pt x="17" y="171"/>
                    <a:pt x="17" y="171"/>
                  </a:cubicBezTo>
                  <a:cubicBezTo>
                    <a:pt x="8" y="171"/>
                    <a:pt x="0" y="163"/>
                    <a:pt x="0" y="15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1" y="0"/>
                    <a:pt x="23" y="3"/>
                    <a:pt x="23" y="6"/>
                  </a:cubicBezTo>
                  <a:cubicBezTo>
                    <a:pt x="23" y="9"/>
                    <a:pt x="21" y="12"/>
                    <a:pt x="17" y="12"/>
                  </a:cubicBezTo>
                  <a:cubicBezTo>
                    <a:pt x="14" y="12"/>
                    <a:pt x="12" y="14"/>
                    <a:pt x="12" y="18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2" y="156"/>
                    <a:pt x="14" y="159"/>
                    <a:pt x="17" y="159"/>
                  </a:cubicBezTo>
                  <a:cubicBezTo>
                    <a:pt x="112" y="159"/>
                    <a:pt x="112" y="159"/>
                    <a:pt x="112" y="159"/>
                  </a:cubicBezTo>
                  <a:cubicBezTo>
                    <a:pt x="116" y="159"/>
                    <a:pt x="118" y="156"/>
                    <a:pt x="118" y="153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18" y="14"/>
                    <a:pt x="116" y="12"/>
                    <a:pt x="112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6" y="12"/>
                    <a:pt x="83" y="9"/>
                    <a:pt x="83" y="6"/>
                  </a:cubicBezTo>
                  <a:cubicBezTo>
                    <a:pt x="83" y="3"/>
                    <a:pt x="86" y="0"/>
                    <a:pt x="8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2" y="0"/>
                    <a:pt x="130" y="8"/>
                    <a:pt x="130" y="18"/>
                  </a:cubicBezTo>
                  <a:cubicBezTo>
                    <a:pt x="130" y="153"/>
                    <a:pt x="130" y="153"/>
                    <a:pt x="130" y="153"/>
                  </a:cubicBezTo>
                  <a:cubicBezTo>
                    <a:pt x="130" y="163"/>
                    <a:pt x="122" y="171"/>
                    <a:pt x="112" y="171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53295" tIns="26647" rIns="53295" bIns="26647" numCol="1" anchor="t" anchorCtr="0" compatLnSpc="1">
              <a:prstTxWarp prst="textNoShape">
                <a:avLst/>
              </a:prstTxWarp>
            </a:bodyPr>
            <a:lstStyle/>
            <a:p>
              <a:pPr defTabSz="607352">
                <a:defRPr/>
              </a:pPr>
              <a:endParaRPr lang="en-US" sz="1191" dirty="0">
                <a:solidFill>
                  <a:schemeClr val="bg2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67646" y="3605758"/>
            <a:ext cx="1523717" cy="608927"/>
          </a:xfrm>
          <a:prstGeom prst="rect">
            <a:avLst/>
          </a:prstGeom>
          <a:noFill/>
        </p:spPr>
        <p:txBody>
          <a:bodyPr wrap="square" lIns="54399" tIns="27199" rIns="54399" bIns="27199" rtlCol="0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Преимущества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программы льготного лизинга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046297" y="2715766"/>
            <a:ext cx="7123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2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ИННОВАЦИОННОЙ И НАУЧНОЙ ПОЛИТИКИ</a:t>
            </a: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Начальник Управления –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Виктория Халимендик,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+7(498) 602-06-04, доб. </a:t>
            </a:r>
            <a:r>
              <a:rPr lang="ru-RU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4-08-13</a:t>
            </a:r>
            <a:endParaRPr lang="ru-RU"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KhalimendikVB@mosreg.ru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32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836569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Социальная ипотека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Гранты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Реестр инновационной продукции</a:t>
            </a:r>
          </a:p>
          <a:p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СОЦИАЛЬНАЯ ИПОТЕКА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РАСПОРЯЖЕНИЕ МИНИНИСТЕРСТВА ИНВЕСТИЦИЙ И ИННОВАЦИЙ МОСКОВСКОЙ ОБЛАСТИ ОТ 12.02.2016 № 3-</a:t>
            </a:r>
            <a:r>
              <a:rPr lang="en-US" sz="1000" dirty="0" smtClean="0">
                <a:latin typeface="Century Gothic" panose="020B0502020202020204" pitchFamily="34" charset="0"/>
              </a:rPr>
              <a:t>P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33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8330" y="843558"/>
            <a:ext cx="8878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Льготная ипотека </a:t>
            </a:r>
            <a:r>
              <a:rPr lang="ru-RU" sz="1200" dirty="0" smtClean="0">
                <a:latin typeface="Century Gothic" panose="020B0502020202020204" pitchFamily="34" charset="0"/>
              </a:rPr>
              <a:t>для: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- молодых </a:t>
            </a:r>
            <a:r>
              <a:rPr lang="ru-RU" sz="1200" dirty="0">
                <a:latin typeface="Century Gothic" panose="020B0502020202020204" pitchFamily="34" charset="0"/>
              </a:rPr>
              <a:t>ученых и </a:t>
            </a:r>
            <a:r>
              <a:rPr lang="ru-RU" sz="1200" dirty="0" smtClean="0">
                <a:latin typeface="Century Gothic" panose="020B0502020202020204" pitchFamily="34" charset="0"/>
              </a:rPr>
              <a:t>уникальных специалистов; </a:t>
            </a:r>
          </a:p>
          <a:p>
            <a:r>
              <a:rPr lang="ru-RU" sz="1200" dirty="0" smtClean="0">
                <a:latin typeface="Century Gothic" panose="020B0502020202020204" pitchFamily="34" charset="0"/>
              </a:rPr>
              <a:t>- молодых ученых и уникальных  специалистов организаций ОПК.</a:t>
            </a:r>
          </a:p>
          <a:p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Правительство МО выплачивает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первый взнос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ежемесячный платеж по </a:t>
            </a:r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ипотеке (заявитель </a:t>
            </a:r>
            <a:r>
              <a:rPr lang="ru-RU" sz="1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платит только %)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3635896" y="2130995"/>
            <a:ext cx="534992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2016 </a:t>
            </a:r>
            <a:r>
              <a:rPr sz="32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</a:t>
            </a:r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ru-RU"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58</a:t>
            </a:r>
            <a:endParaRPr sz="3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3635896" y="2563043"/>
            <a:ext cx="534992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2017 </a:t>
            </a:r>
            <a:r>
              <a:rPr sz="32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</a:t>
            </a:r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ru-RU"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107</a:t>
            </a:r>
            <a:endParaRPr sz="32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3635896" y="2995091"/>
            <a:ext cx="5349924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600" b="1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2018 </a:t>
            </a:r>
            <a:r>
              <a:rPr sz="3200" b="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год</a:t>
            </a:r>
            <a:r>
              <a:rPr sz="32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</a:t>
            </a:r>
            <a:r>
              <a:rPr lang="ru-RU"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142</a:t>
            </a:r>
            <a:r>
              <a:rPr sz="32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sz="32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план</a:t>
            </a:r>
            <a:r>
              <a:rPr sz="32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856508" y="1908876"/>
            <a:ext cx="7675932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14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Количество</a:t>
            </a:r>
            <a:r>
              <a:rPr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14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специалистов</a:t>
            </a:r>
            <a:r>
              <a:rPr lang="en-US" sz="1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sz="14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получивших</a:t>
            </a:r>
            <a:r>
              <a:rPr sz="14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sz="1400" dirty="0" err="1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поддержку</a:t>
            </a:r>
            <a:r>
              <a:rPr lang="en-US" sz="14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</a:t>
            </a:r>
            <a:endParaRPr sz="14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C:\Users\DembitskiyMN\Desktop\znak-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723" y="1851670"/>
            <a:ext cx="365214" cy="36521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58330" y="3939902"/>
            <a:ext cx="877015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 Gothic" panose="020B0502020202020204" pitchFamily="34" charset="0"/>
              </a:rPr>
              <a:t>Для участия в программе необходимо обратиться:</a:t>
            </a:r>
          </a:p>
          <a:p>
            <a:r>
              <a:rPr lang="ru-RU" sz="13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молодые ученые </a:t>
            </a:r>
            <a:r>
              <a:rPr lang="ru-RU" sz="13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 </a:t>
            </a:r>
            <a:r>
              <a:rPr lang="ru-RU" sz="13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уникальные специалисты </a:t>
            </a:r>
            <a:r>
              <a:rPr lang="ru-RU" sz="1200" dirty="0" smtClean="0">
                <a:latin typeface="Century Gothic" panose="020B0502020202020204" pitchFamily="34" charset="0"/>
              </a:rPr>
              <a:t>– Управление инновационной и научной политики;</a:t>
            </a:r>
          </a:p>
          <a:p>
            <a:r>
              <a:rPr lang="ru-RU" sz="13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молодые ученые и уникальные </a:t>
            </a:r>
            <a:r>
              <a:rPr lang="ru-RU" sz="13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специалисты организаций ОПК </a:t>
            </a:r>
            <a:r>
              <a:rPr lang="ru-RU" sz="1200" dirty="0" smtClean="0">
                <a:latin typeface="Century Gothic" panose="020B0502020202020204" pitchFamily="34" charset="0"/>
              </a:rPr>
              <a:t>– Управление промышленной политики</a:t>
            </a:r>
            <a:endParaRPr lang="ru-RU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6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ГРАНТЫ ПРАВИТЕЛЬСТВА МОСКОВСКОЙ ОБЛАСТИ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в сферах науки, технологий, техники и </a:t>
            </a:r>
            <a:r>
              <a:rPr lang="ru-RU" sz="1000" dirty="0" smtClean="0">
                <a:latin typeface="Century Gothic" panose="020B0502020202020204" pitchFamily="34" charset="0"/>
              </a:rPr>
              <a:t>инноваций</a:t>
            </a:r>
            <a:br>
              <a:rPr lang="ru-RU" sz="1000" dirty="0" smtClean="0">
                <a:latin typeface="Century Gothic" panose="020B0502020202020204" pitchFamily="34" charset="0"/>
              </a:rPr>
            </a:br>
            <a:r>
              <a:rPr lang="ru-RU" sz="1000" dirty="0" smtClean="0">
                <a:latin typeface="Century Gothic" panose="020B0502020202020204" pitchFamily="34" charset="0"/>
              </a:rPr>
              <a:t>ЗАКОН МОСКОВСКОЙ ОБЛАСТИ от 21.03.2013 № 8</a:t>
            </a:r>
            <a:r>
              <a:rPr lang="en-US" sz="1000" dirty="0" smtClean="0">
                <a:latin typeface="Century Gothic" panose="020B0502020202020204" pitchFamily="34" charset="0"/>
              </a:rPr>
              <a:t>/47-</a:t>
            </a:r>
            <a:r>
              <a:rPr lang="ru-RU" sz="1000" dirty="0" smtClean="0">
                <a:latin typeface="Century Gothic" panose="020B0502020202020204" pitchFamily="34" charset="0"/>
              </a:rPr>
              <a:t>П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34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926292"/>
              </p:ext>
            </p:extLst>
          </p:nvPr>
        </p:nvGraphicFramePr>
        <p:xfrm>
          <a:off x="683567" y="1995686"/>
          <a:ext cx="7848873" cy="116230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025882"/>
                <a:gridCol w="1205276"/>
                <a:gridCol w="1297989"/>
                <a:gridCol w="1205276"/>
                <a:gridCol w="1114450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2014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2015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2016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2017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dirty="0" err="1">
                          <a:latin typeface="Century Gothic" panose="020B0502020202020204" pitchFamily="34" charset="0"/>
                          <a:sym typeface="Arial"/>
                        </a:rPr>
                        <a:t>Количество</a:t>
                      </a:r>
                      <a:r>
                        <a:rPr sz="1200" b="0" dirty="0">
                          <a:latin typeface="Century Gothic" panose="020B0502020202020204" pitchFamily="34" charset="0"/>
                          <a:sym typeface="Arial"/>
                        </a:rPr>
                        <a:t> </a:t>
                      </a:r>
                      <a:r>
                        <a:rPr lang="ru-RU" sz="1200" b="0" dirty="0" err="1" smtClean="0">
                          <a:latin typeface="Century Gothic" panose="020B0502020202020204" pitchFamily="34" charset="0"/>
                          <a:sym typeface="Arial"/>
                        </a:rPr>
                        <a:t>грантополучателей</a:t>
                      </a:r>
                      <a:endParaRPr sz="1200" b="0" dirty="0"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dirty="0" err="1">
                          <a:latin typeface="Century Gothic" panose="020B0502020202020204" pitchFamily="34" charset="0"/>
                          <a:sym typeface="Arial"/>
                        </a:rPr>
                        <a:t>Сумма</a:t>
                      </a:r>
                      <a:r>
                        <a:rPr sz="1200" b="0" dirty="0">
                          <a:latin typeface="Century Gothic" panose="020B0502020202020204" pitchFamily="34" charset="0"/>
                          <a:sym typeface="Arial"/>
                        </a:rPr>
                        <a:t> </a:t>
                      </a:r>
                      <a:r>
                        <a:rPr lang="ru-RU" sz="1200" b="0" dirty="0" smtClean="0">
                          <a:latin typeface="Century Gothic" panose="020B0502020202020204" pitchFamily="34" charset="0"/>
                          <a:sym typeface="Arial"/>
                        </a:rPr>
                        <a:t>предоставленных</a:t>
                      </a:r>
                      <a:r>
                        <a:rPr lang="ru-RU" sz="1200" b="0" baseline="0" dirty="0" smtClean="0">
                          <a:latin typeface="Century Gothic" panose="020B0502020202020204" pitchFamily="34" charset="0"/>
                          <a:sym typeface="Arial"/>
                        </a:rPr>
                        <a:t> грантов</a:t>
                      </a:r>
                      <a:r>
                        <a:rPr sz="1200" b="0" dirty="0" smtClean="0">
                          <a:latin typeface="Century Gothic" panose="020B0502020202020204" pitchFamily="34" charset="0"/>
                          <a:sym typeface="Arial"/>
                        </a:rPr>
                        <a:t>,</a:t>
                      </a:r>
                      <a:endParaRPr lang="ru-RU" sz="1200" b="0" dirty="0" smtClean="0">
                        <a:latin typeface="Century Gothic" panose="020B0502020202020204" pitchFamily="34" charset="0"/>
                        <a:sym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200" b="0" dirty="0" err="1" smtClean="0">
                          <a:latin typeface="Century Gothic" panose="020B0502020202020204" pitchFamily="34" charset="0"/>
                          <a:sym typeface="Arial"/>
                        </a:rPr>
                        <a:t>тыс</a:t>
                      </a:r>
                      <a:r>
                        <a:rPr sz="1200" b="0" dirty="0" smtClean="0">
                          <a:latin typeface="Century Gothic" panose="020B0502020202020204" pitchFamily="34" charset="0"/>
                          <a:sym typeface="Arial"/>
                        </a:rPr>
                        <a:t>. </a:t>
                      </a:r>
                      <a:r>
                        <a:rPr sz="1200" b="0" dirty="0" err="1">
                          <a:latin typeface="Century Gothic" panose="020B0502020202020204" pitchFamily="34" charset="0"/>
                          <a:sym typeface="Arial"/>
                        </a:rPr>
                        <a:t>руб</a:t>
                      </a:r>
                      <a:r>
                        <a:rPr sz="1200" b="0" dirty="0">
                          <a:latin typeface="Century Gothic" panose="020B0502020202020204" pitchFamily="34" charset="0"/>
                          <a:sym typeface="Arial"/>
                        </a:rPr>
                        <a:t>.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87</a:t>
                      </a:r>
                      <a:r>
                        <a:rPr lang="ru-RU" sz="1400" b="0" baseline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 630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  <a:r>
                        <a:rPr lang="ru-RU" sz="1400" b="0" baseline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 600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r>
                        <a:rPr lang="ru-RU" sz="1400" b="0" baseline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8 700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0" dirty="0" smtClean="0">
                          <a:latin typeface="Century Gothic" panose="020B0502020202020204" pitchFamily="34" charset="0"/>
                          <a:ea typeface="Calibri"/>
                          <a:cs typeface="Calibri"/>
                          <a:sym typeface="Calibri"/>
                        </a:rPr>
                        <a:t>49 998</a:t>
                      </a:r>
                      <a:endParaRPr sz="1400" b="0" dirty="0">
                        <a:latin typeface="Century Gothic" panose="020B0502020202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43669" y="915566"/>
            <a:ext cx="3411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2 000 000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до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3 500 000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рублей;</a:t>
            </a:r>
          </a:p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 </a:t>
            </a:r>
            <a:r>
              <a:rPr lang="ru-RU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9962" y="3651870"/>
            <a:ext cx="7536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Всего предоставлено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80 грантов </a:t>
            </a:r>
            <a:r>
              <a:rPr lang="ru-RU" sz="18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235,9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млн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6341" y="4382983"/>
            <a:ext cx="86261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Для участия в программе необходимо обратиться в Управление инновационной и научной политики</a:t>
            </a:r>
            <a:endParaRPr lang="ru-RU" sz="1200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611560" y="17574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РЕЕСТР ИННОВАЦИОННОЙ ПРОДУКЦИИ</a:t>
            </a: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ПОСТАНОВЛЕНИЕ ПРАВИТЕЛЬСТВА МОСКОВСКОЙ ОБЛАСТИ ОТ 21.11.2016 № 860</a:t>
            </a:r>
            <a:r>
              <a:rPr lang="en-US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/41</a:t>
            </a:r>
            <a:endParaRPr lang="ru-RU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35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6" name="Shape 143"/>
          <p:cNvSpPr txBox="1"/>
          <p:nvPr/>
        </p:nvSpPr>
        <p:spPr>
          <a:xfrm>
            <a:off x="179512" y="915566"/>
            <a:ext cx="8784657" cy="849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13" tIns="91413" rIns="91413" bIns="91413" anchor="ctr">
            <a:spAutoFit/>
          </a:bodyPr>
          <a:lstStyle/>
          <a:p>
            <a:pPr algn="ctr" defTabSz="1066665">
              <a:lnSpc>
                <a:spcPct val="90000"/>
              </a:lnSpc>
              <a:spcBef>
                <a:spcPts val="800"/>
              </a:spcBef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>
                <a:latin typeface="Century Gothic" panose="020B0502020202020204" pitchFamily="34" charset="0"/>
              </a:rPr>
              <a:t>Продукция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из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Реестра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рекомендуется</a:t>
            </a:r>
            <a:r>
              <a:rPr dirty="0">
                <a:latin typeface="Century Gothic" panose="020B0502020202020204" pitchFamily="34" charset="0"/>
              </a:rPr>
              <a:t> ЦИОГВ МО и </a:t>
            </a:r>
            <a:r>
              <a:rPr dirty="0" err="1">
                <a:latin typeface="Century Gothic" panose="020B0502020202020204" pitchFamily="34" charset="0"/>
              </a:rPr>
              <a:t>администрациям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мун</a:t>
            </a:r>
            <a:r>
              <a:rPr lang="ru-RU" dirty="0" err="1" smtClean="0">
                <a:latin typeface="Century Gothic" panose="020B0502020202020204" pitchFamily="34" charset="0"/>
              </a:rPr>
              <a:t>иципальных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образований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рамках</a:t>
            </a:r>
            <a:r>
              <a:rPr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проведения</a:t>
            </a:r>
            <a:r>
              <a:rPr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b="1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закупок</a:t>
            </a:r>
            <a:r>
              <a:rPr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dirty="0" err="1" smtClean="0">
                <a:latin typeface="Century Gothic" panose="020B0502020202020204" pitchFamily="34" charset="0"/>
              </a:rPr>
              <a:t>для</a:t>
            </a:r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r>
              <a:rPr dirty="0" err="1" smtClean="0">
                <a:latin typeface="Century Gothic" panose="020B0502020202020204" pitchFamily="34" charset="0"/>
              </a:rPr>
              <a:t>государственных</a:t>
            </a:r>
            <a:r>
              <a:rPr dirty="0" smtClean="0">
                <a:latin typeface="Century Gothic" panose="020B0502020202020204" pitchFamily="34" charset="0"/>
              </a:rPr>
              <a:t> </a:t>
            </a:r>
            <a:r>
              <a:rPr dirty="0">
                <a:latin typeface="Century Gothic" panose="020B0502020202020204" pitchFamily="34" charset="0"/>
              </a:rPr>
              <a:t>и </a:t>
            </a:r>
            <a:r>
              <a:rPr dirty="0" err="1">
                <a:latin typeface="Century Gothic" panose="020B0502020202020204" pitchFamily="34" charset="0"/>
              </a:rPr>
              <a:t>муниципальных</a:t>
            </a:r>
            <a:r>
              <a:rPr dirty="0">
                <a:latin typeface="Century Gothic" panose="020B0502020202020204" pitchFamily="34" charset="0"/>
              </a:rPr>
              <a:t> </a:t>
            </a:r>
            <a:r>
              <a:rPr dirty="0" err="1">
                <a:latin typeface="Century Gothic" panose="020B0502020202020204" pitchFamily="34" charset="0"/>
              </a:rPr>
              <a:t>нужд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7" name="TextBox 2"/>
          <p:cNvSpPr txBox="1"/>
          <p:nvPr/>
        </p:nvSpPr>
        <p:spPr>
          <a:xfrm>
            <a:off x="1832956" y="2146316"/>
            <a:ext cx="2379003" cy="141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6600" dirty="0" smtClean="0">
                <a:solidFill>
                  <a:srgbClr val="2A2A2A"/>
                </a:solidFill>
                <a:latin typeface="Century Gothic" panose="020B0502020202020204" pitchFamily="34" charset="0"/>
              </a:rPr>
              <a:t>87</a:t>
            </a:r>
            <a:endParaRPr sz="6600" dirty="0">
              <a:solidFill>
                <a:srgbClr val="F46524"/>
              </a:solidFill>
              <a:latin typeface="Century Gothic" panose="020B0502020202020204" pitchFamily="34" charset="0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 smtClean="0">
                <a:latin typeface="Century Gothic" panose="020B0502020202020204" pitchFamily="34" charset="0"/>
              </a:rPr>
              <a:t>вид</a:t>
            </a:r>
            <a:r>
              <a:rPr lang="ru-RU" sz="2000" dirty="0" err="1" smtClean="0">
                <a:latin typeface="Century Gothic" panose="020B0502020202020204" pitchFamily="34" charset="0"/>
              </a:rPr>
              <a:t>ов</a:t>
            </a:r>
            <a:r>
              <a:rPr sz="2000" dirty="0" smtClean="0">
                <a:latin typeface="Century Gothic" panose="020B0502020202020204" pitchFamily="34" charset="0"/>
              </a:rPr>
              <a:t> </a:t>
            </a:r>
            <a:r>
              <a:rPr sz="2000" dirty="0" err="1">
                <a:latin typeface="Century Gothic" panose="020B0502020202020204" pitchFamily="34" charset="0"/>
              </a:rPr>
              <a:t>продукции</a:t>
            </a: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5436096" y="2164094"/>
            <a:ext cx="1931672" cy="1415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sz="6600" dirty="0" smtClean="0">
                <a:latin typeface="Century Gothic" panose="020B0502020202020204" pitchFamily="34" charset="0"/>
              </a:rPr>
              <a:t>48</a:t>
            </a:r>
            <a:endParaRPr sz="6600" dirty="0">
              <a:solidFill>
                <a:srgbClr val="F46524"/>
              </a:solidFill>
              <a:latin typeface="Century Gothic" panose="020B0502020202020204" pitchFamily="34" charset="0"/>
            </a:endParaRPr>
          </a:p>
          <a:p>
            <a:pPr algn="ctr">
              <a:defRPr sz="2400">
                <a:solidFill>
                  <a:srgbClr val="2A2A2A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2000" dirty="0" err="1">
                <a:latin typeface="Century Gothic" panose="020B0502020202020204" pitchFamily="34" charset="0"/>
              </a:rPr>
              <a:t>организаций</a:t>
            </a:r>
            <a:endParaRPr sz="2000" dirty="0">
              <a:latin typeface="Century Gothic" panose="020B0502020202020204" pitchFamily="34" charset="0"/>
            </a:endParaRPr>
          </a:p>
        </p:txBody>
      </p:sp>
      <p:sp>
        <p:nvSpPr>
          <p:cNvPr id="29" name="Shape 143"/>
          <p:cNvSpPr txBox="1"/>
          <p:nvPr/>
        </p:nvSpPr>
        <p:spPr>
          <a:xfrm>
            <a:off x="203584" y="4122710"/>
            <a:ext cx="8784657" cy="62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13" tIns="91413" rIns="91413" bIns="91413" anchor="ctr">
            <a:spAutoFit/>
          </a:bodyPr>
          <a:lstStyle/>
          <a:p>
            <a:pPr algn="ctr" defTabSz="1066665">
              <a:lnSpc>
                <a:spcPct val="90000"/>
              </a:lnSpc>
              <a:spcBef>
                <a:spcPts val="800"/>
              </a:spcBef>
              <a:defRPr sz="16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ru-RU" dirty="0" smtClean="0">
                <a:latin typeface="Century Gothic" panose="020B0502020202020204" pitchFamily="34" charset="0"/>
              </a:rPr>
              <a:t>Для внесения продукции в Реестр необходимо обратиться</a:t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в Управление инновационной и научной политики</a:t>
            </a:r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4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СОДЕЙСТВИЯ ИННОВАЦИЯМ</a:t>
            </a:r>
            <a:b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http://fasie.ru</a:t>
            </a:r>
            <a:endParaRPr lang="ru-RU" sz="1000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36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67273"/>
              </p:ext>
            </p:extLst>
          </p:nvPr>
        </p:nvGraphicFramePr>
        <p:xfrm>
          <a:off x="251520" y="1419622"/>
          <a:ext cx="8640960" cy="252028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44216"/>
                <a:gridCol w="3096344"/>
                <a:gridCol w="1872208"/>
                <a:gridCol w="1728192"/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Название программы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Субъект поддержки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Размер гранта</a:t>
                      </a:r>
                      <a:endParaRPr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defRPr>
                      </a:pPr>
                      <a:r>
                        <a:rPr lang="ru-RU" sz="12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Срок выполнения</a:t>
                      </a:r>
                      <a:endParaRPr lang="ru-RU" sz="12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87" marR="34287" marT="34287" marB="34287" anchor="ctr" horzOverflow="overflow"/>
                </a:tc>
              </a:tr>
              <a:tr h="4932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«СТАРТ»</a:t>
                      </a: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Поддержка </a:t>
                      </a:r>
                      <a:r>
                        <a:rPr lang="ru-RU" sz="11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стартапов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на ранних стадиях развития 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До </a:t>
                      </a: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9 млн          </a:t>
                      </a:r>
                      <a:b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</a:b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рублей</a:t>
                      </a:r>
                      <a:endParaRPr sz="14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1 год</a:t>
                      </a:r>
                      <a:endParaRPr lang="ru-RU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  <a:tr h="9361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Arial"/>
                        </a:rPr>
                        <a:t>   «КОММЕРЦИАЛИЗАЦИЯ»</a:t>
                      </a:r>
                      <a:endParaRPr lang="ru-RU" sz="11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endParaRPr lang="ru-RU" sz="1100" b="0" i="0" u="none" strike="noStrike" cap="none" spc="0" baseline="0" dirty="0" smtClean="0">
                        <a:ln>
                          <a:noFill/>
                        </a:ln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/>
                        <a:uFillTx/>
                        <a:latin typeface="Century Gothic" panose="020B0502020202020204" pitchFamily="34" charset="0"/>
                        <a:ea typeface="+mj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Поддержка малых инновационных предприятий, завершивших НИОКР и планирующих создание или расширение производства инновационной продукции</a:t>
                      </a:r>
                      <a:endParaRPr sz="11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До </a:t>
                      </a:r>
                      <a:r>
                        <a:rPr lang="ru-R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15 млн рублей</a:t>
                      </a:r>
                      <a:endParaRPr lang="ru-RU" sz="14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1 год</a:t>
                      </a:r>
                    </a:p>
                  </a:txBody>
                  <a:tcPr marL="0" marR="0" marT="0" marB="0" anchor="ctr" horzOverflow="overflow"/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 b="1">
                          <a:solidFill>
                            <a:srgbClr val="000000"/>
                          </a:solidFill>
                          <a:sym typeface="Arial"/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   «РАЗВИТИЕ»</a:t>
                      </a:r>
                      <a:endParaRPr lang="ru-RU" sz="11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Lato"/>
                        </a:rPr>
                        <a:t>Поддержка компаний, имеющих опыт разработки и продаж наукоемкой продукции</a:t>
                      </a:r>
                      <a:endParaRPr lang="ru-RU" sz="1100" b="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ea typeface="+mj-ea"/>
                          <a:cs typeface="Times New Roman" panose="02020603050405020304" pitchFamily="18" charset="0"/>
                          <a:sym typeface="Calibri"/>
                        </a:rPr>
                        <a:t>  </a:t>
                      </a:r>
                      <a:r>
                        <a:rPr lang="ru-RU" sz="11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млн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рублей </a:t>
                      </a:r>
                      <a:endParaRPr sz="14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Не</a:t>
                      </a:r>
                      <a:r>
                        <a:rPr lang="ru-RU" sz="1100" b="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 более </a:t>
                      </a:r>
                      <a:r>
                        <a:rPr lang="ru-RU" sz="1400" b="1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Calibri"/>
                          <a:cs typeface="Times New Roman" panose="02020603050405020304" pitchFamily="18" charset="0"/>
                          <a:sym typeface="Calibri"/>
                        </a:rPr>
                        <a:t>2 лет</a:t>
                      </a:r>
                      <a:endParaRPr lang="ru-RU" sz="11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Calibri"/>
                        <a:cs typeface="Times New Roman" panose="02020603050405020304" pitchFamily="18" charset="0"/>
                        <a:sym typeface="Calibri"/>
                      </a:endParaRPr>
                    </a:p>
                  </a:txBody>
                  <a:tcPr marL="0" marR="0" marT="0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4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КОРПОРАЦИЯ РАЗВИТИЯ МОСКОВСКОЙ ОБЛАСТИ</a:t>
            </a:r>
          </a:p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http://</a:t>
            </a:r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mosregco.ru</a:t>
            </a:r>
            <a:endParaRPr lang="ru-RU" sz="1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info@mosregco.ru</a:t>
            </a:r>
            <a:endParaRPr lang="ru-RU" sz="1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+7 (495) 280-79-84</a:t>
            </a:r>
            <a:endParaRPr lang="ru-RU" sz="1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37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283718"/>
            <a:ext cx="723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Привлечение инвестиций, сопровождение и реализация инвестиционных проектов, развитие инвестиционной инфраструктуры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КОРПОРАЦИЯ РАЗВИТИЯ МОСКОВСКОЙ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ОБЛАСТИ</a:t>
            </a:r>
          </a:p>
          <a:p>
            <a:r>
              <a:rPr lang="en-US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http://mosregco.ru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3</a:t>
            </a:r>
            <a:r>
              <a:rPr lang="ru-RU" dirty="0" smtClean="0">
                <a:latin typeface="Century Gothic" panose="020B0502020202020204" pitchFamily="34" charset="0"/>
              </a:rPr>
              <a:t>8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923678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Сопровождение инвестиционных проектов по принципу «одного окна», минимизация рисков, экономия время инвестора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2028785"/>
            <a:ext cx="2376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Предоставление отраслевой аналитики, консультация инвестора по мерам государственной поддержки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024" y="1923678"/>
            <a:ext cx="2304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Подбор площадки для реализации проекта (индустриальный парк, особая экономическая зона, земельный участок, находящийся в муниципальной или государственной собственности, частный земельный участок)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38528" y="1995686"/>
            <a:ext cx="1997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Century Gothic" panose="020B0502020202020204" pitchFamily="34" charset="0"/>
              </a:rPr>
              <a:t>Создание и развитие индустриальных парков, научных кластеров, особых экономических зон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cxnSp>
        <p:nvCxnSpPr>
          <p:cNvPr id="21" name="직선 연결선 88"/>
          <p:cNvCxnSpPr/>
          <p:nvPr/>
        </p:nvCxnSpPr>
        <p:spPr>
          <a:xfrm>
            <a:off x="4860032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88"/>
          <p:cNvCxnSpPr/>
          <p:nvPr/>
        </p:nvCxnSpPr>
        <p:spPr>
          <a:xfrm>
            <a:off x="2483768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88"/>
          <p:cNvCxnSpPr/>
          <p:nvPr/>
        </p:nvCxnSpPr>
        <p:spPr>
          <a:xfrm>
            <a:off x="7020272" y="1635646"/>
            <a:ext cx="0" cy="2232248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08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139702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МИНИСТЕРСТВО ИНВЕСТИЦИЙ И ИННОВАЦИЙ</a:t>
            </a:r>
            <a:br>
              <a:rPr lang="ru-RU" sz="16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dirty="0" smtClean="0">
                <a:latin typeface="Century Gothic" panose="020B0502020202020204" pitchFamily="34" charset="0"/>
              </a:rPr>
              <a:t>МОСКОВСКОЙ ОБЛАСТИ</a:t>
            </a:r>
            <a:endParaRPr lang="ru-RU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4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ПРАВИТЕЛЬСТВО РФ</a:t>
            </a:r>
            <a:endParaRPr lang="en-US" b="1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0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РФ – Постановление Правительства Российской Федерации</a:t>
            </a:r>
            <a:endParaRPr lang="ru-RU" sz="1000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4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26039" y="1060450"/>
            <a:ext cx="2233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218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2273806" y="1238699"/>
            <a:ext cx="669068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Министерство образования и науки РФ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09.04.2010 №218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Субсидии на проведение НИОКР И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ОКР для промышленных предприятий:</a:t>
            </a:r>
          </a:p>
          <a:p>
            <a:pPr marL="171450" lvl="0" indent="-171450">
              <a:buFontTx/>
              <a:buChar char="-"/>
            </a:pPr>
            <a:r>
              <a:rPr lang="ru-RU" sz="10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</a:t>
            </a:r>
            <a:r>
              <a:rPr lang="ru-RU" sz="100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100 млн руб.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;</a:t>
            </a:r>
          </a:p>
          <a:p>
            <a:pPr marL="171450" lvl="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до </a:t>
            </a:r>
            <a:r>
              <a:rPr lang="ru-RU" sz="105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50%</a:t>
            </a:r>
            <a:r>
              <a:rPr lang="ru-RU" sz="105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инвестиций в проект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10357" y="2466377"/>
            <a:ext cx="2233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1706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2273806" y="2644626"/>
            <a:ext cx="6690682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Министерство экономического развития РФ</a:t>
            </a:r>
          </a:p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ПП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РФ от </a:t>
            </a:r>
            <a:r>
              <a:rPr lang="ru-RU" b="1" i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13.12.2017 №1706</a:t>
            </a:r>
          </a:p>
          <a:p>
            <a:pPr lvl="0"/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Льготное кредитование для субъектов МСП в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банках-партнерах</a:t>
            </a:r>
          </a:p>
          <a:p>
            <a:pPr marL="171450" indent="-171450">
              <a:buFontTx/>
              <a:buChar char="-"/>
            </a:pP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ставка </a:t>
            </a:r>
            <a:r>
              <a:rPr lang="ru-RU" sz="1050" b="1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6,5%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для субъектов МСП;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займ </a:t>
            </a:r>
            <a:r>
              <a:rPr lang="ru-RU" sz="105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3 млн руб. до 1 млрд руб.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 </a:t>
            </a:r>
            <a:r>
              <a:rPr lang="ru-RU" sz="1050" b="1" dirty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инвестиционные цели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или </a:t>
            </a:r>
            <a:r>
              <a:rPr lang="ru-RU" sz="1050" b="1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от 3 млн руб. до 100 млн руб.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на </a:t>
            </a:r>
            <a:r>
              <a:rPr lang="ru-RU" sz="1050" b="1" dirty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оборотные </a:t>
            </a:r>
            <a:r>
              <a:rPr lang="ru-RU" sz="1050" b="1" dirty="0" smtClean="0">
                <a:solidFill>
                  <a:srgbClr val="C00000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цели</a:t>
            </a:r>
          </a:p>
          <a:p>
            <a:pPr marL="171450" indent="-171450">
              <a:buFontTx/>
              <a:buChar char="-"/>
            </a:pPr>
            <a:endParaRPr lang="ru-RU" sz="1050" b="1" dirty="0">
              <a:solidFill>
                <a:srgbClr val="C00000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15 банков-партнеров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:</a:t>
            </a:r>
            <a:endParaRPr lang="ru-RU" sz="9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Сбербанк, Банк ВТБ,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Россельхозбанк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Банк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Акцепт, ТКБ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Банк, Запсибкомбанк, СКБ Приморья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Примсоцбанк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РНКБ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Банк, Альфа-Банк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АКБ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РосЕвроБанк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МСП Банк, Банк Левобережный, Банк </a:t>
            </a:r>
            <a:r>
              <a:rPr lang="ru-RU" sz="900" dirty="0" err="1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Интеза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, КБ </a:t>
            </a:r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Ассоциация,</a:t>
            </a:r>
          </a:p>
          <a:p>
            <a:r>
              <a:rPr lang="ru-RU" sz="900" dirty="0" smtClean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Банк </a:t>
            </a:r>
            <a:r>
              <a:rPr lang="ru-RU" sz="900" dirty="0">
                <a:solidFill>
                  <a:schemeClr val="bg2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rPr>
              <a:t>Санкт-Петербург</a:t>
            </a:r>
          </a:p>
          <a:p>
            <a:endParaRPr lang="ru-RU" sz="8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indent="-171450">
              <a:buFontTx/>
              <a:buChar char="-"/>
            </a:pPr>
            <a:endParaRPr lang="ru-RU" sz="800" dirty="0" smtClean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  <a:p>
            <a:pPr marL="171450" lvl="0" indent="-171450">
              <a:buFontTx/>
              <a:buChar char="-"/>
            </a:pPr>
            <a:endParaRPr lang="ru-RU" sz="800" dirty="0">
              <a:solidFill>
                <a:schemeClr val="bg2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39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ФОНД РАЗВИТИЯ ПРОМЫШЛЕННОСТИ РФ</a:t>
            </a:r>
          </a:p>
          <a:p>
            <a:r>
              <a:rPr lang="en-US" sz="1000" dirty="0" smtClean="0">
                <a:latin typeface="Century Gothic" panose="020B0502020202020204" pitchFamily="34" charset="0"/>
              </a:rPr>
              <a:t>www.frprf.ru</a:t>
            </a:r>
            <a:endParaRPr lang="ru-RU" sz="1000" dirty="0">
              <a:latin typeface="Century Gothic" panose="020B0502020202020204" pitchFamily="34" charset="0"/>
            </a:endParaRP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5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54994"/>
              </p:ext>
            </p:extLst>
          </p:nvPr>
        </p:nvGraphicFramePr>
        <p:xfrm>
          <a:off x="467544" y="859502"/>
          <a:ext cx="8064896" cy="41605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60758"/>
                <a:gridCol w="1623818"/>
                <a:gridCol w="1512168"/>
                <a:gridCol w="136815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Программа финансирования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Сумма займа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млн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руб.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Процентная ставка</a:t>
                      </a:r>
                      <a:endParaRPr lang="ru-RU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Проекты развития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50 - 500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первые 3 года при банковской гарантии</a:t>
                      </a:r>
                      <a:endParaRPr lang="ru-RU" sz="9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при других видах обеспечения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Станкостроение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первые 3 года</a:t>
                      </a:r>
                      <a:endParaRPr lang="ru-RU" sz="9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оставшийся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срок</a:t>
                      </a:r>
                      <a:endParaRPr lang="ru-RU" sz="9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Комплектующие изделия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Конверсия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80 - 750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Лизинговые проекты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5 - 500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  <a:endParaRPr lang="ru-RU" sz="18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Маркировка лекарств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5 - 50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Производительность труда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- 300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Цифровизация</a:t>
                      </a:r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промышленности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20 - 500</a:t>
                      </a:r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 софтом РФ</a:t>
                      </a:r>
                      <a:r>
                        <a:rPr lang="en-US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системным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интегратором РФ</a:t>
                      </a:r>
                      <a:endParaRPr lang="ru-RU" sz="9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5%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в остальных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случаях</a:t>
                      </a:r>
                      <a:endParaRPr lang="ru-RU" sz="900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5045" y="555526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Льготное финансирование промышленных проектов</a:t>
            </a:r>
            <a:endParaRPr lang="ru-RU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0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АГЕНТСТВО ПО ТЕХНОЛОГИЧЕСКОМУ РАЗВИТИЮ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www.tech-agency.ru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6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49697"/>
            <a:ext cx="80646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Содействие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реализации проектов трансфера технологий </a:t>
            </a:r>
            <a:r>
              <a:rPr lang="ru-RU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от поиска технологического решения до заключения сделки</a:t>
            </a:r>
          </a:p>
          <a:p>
            <a:endParaRPr lang="ru-RU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Портфель готовых технологических решений </a:t>
            </a:r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и их внедрение, включая содействие в привлечении финансирования</a:t>
            </a:r>
          </a:p>
          <a:p>
            <a:endParaRPr lang="ru-RU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Помощь крупным компаниям в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разработке и реализации программы развития сети поставщиков</a:t>
            </a:r>
          </a:p>
          <a:p>
            <a:endParaRPr lang="ru-RU" dirty="0" smtClean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Содействие проектам международных  совместных исследований и разработок в целях  конечного </a:t>
            </a:r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трансфера технологий в </a:t>
            </a:r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РФ</a:t>
            </a:r>
            <a:endParaRPr lang="ru-RU" b="1" dirty="0">
              <a:solidFill>
                <a:schemeClr val="bg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РОССИЙСКИЙ ЭКСПОРТНЫЙ ЦЕНТР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www.exportcenter.ru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7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657527"/>
              </p:ext>
            </p:extLst>
          </p:nvPr>
        </p:nvGraphicFramePr>
        <p:xfrm>
          <a:off x="539552" y="915566"/>
          <a:ext cx="7992888" cy="367930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99288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Единое окно поддержки экспорта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Консультирование и обучение экспортеров</a:t>
                      </a:r>
                    </a:p>
                  </a:txBody>
                  <a:tcPr/>
                </a:tc>
              </a:tr>
              <a:tr h="43894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части затрат на транспортировку сельскохозяйственной и продовольственной продукции</a:t>
                      </a:r>
                    </a:p>
                  </a:txBody>
                  <a:tcPr/>
                </a:tc>
              </a:tr>
              <a:tr h="2412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Авансирование части затрат на </a:t>
                      </a:r>
                      <a:r>
                        <a:rPr lang="ru-RU" sz="1200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конгрессно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-выставочные мероприятия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Финансирование размещения продукции компании в </a:t>
                      </a:r>
                      <a:r>
                        <a:rPr lang="ru-RU" sz="1200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дегустационно</a:t>
                      </a: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-демонстрационном павильоне</a:t>
                      </a:r>
                    </a:p>
                  </a:txBody>
                  <a:tcPr/>
                </a:tc>
              </a:tr>
              <a:tr h="2514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% по экспортным кредитам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Финансирование участия в мероприятиях, направленных на продвижение продукции агропромышленного комплекса на внешние рынки</a:t>
                      </a:r>
                    </a:p>
                  </a:txBody>
                  <a:tcPr/>
                </a:tc>
              </a:tr>
              <a:tr h="24000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части затрат на транспортировку продукции</a:t>
                      </a:r>
                    </a:p>
                  </a:txBody>
                  <a:tcPr/>
                </a:tc>
              </a:tr>
              <a:tr h="253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затрат на сертификацию российской продукции</a:t>
                      </a:r>
                    </a:p>
                  </a:txBody>
                  <a:tcPr/>
                </a:tc>
              </a:tr>
              <a:tr h="267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Компенсация затрат на патентование за рубежом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5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«ЭКСАР»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www.exiar.ru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8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83664"/>
              </p:ext>
            </p:extLst>
          </p:nvPr>
        </p:nvGraphicFramePr>
        <p:xfrm>
          <a:off x="734393" y="1552054"/>
          <a:ext cx="7582023" cy="19558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7582023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6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Комплексное страхование экспортных кредитов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инвестиций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подтвержденного аккредитива, страхование гарантий</a:t>
                      </a:r>
                    </a:p>
                  </a:txBody>
                  <a:tcPr/>
                </a:tc>
              </a:tr>
              <a:tr h="24128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Страхование экспортного факторинга и страхование кредита на пополнение оборотных средств</a:t>
                      </a:r>
                      <a:endParaRPr lang="ru-RU" sz="16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4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1560" y="175741"/>
            <a:ext cx="482453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АО «РОСЭКСИМБАНК»</a:t>
            </a:r>
          </a:p>
          <a:p>
            <a:r>
              <a:rPr lang="en-US" sz="1000" dirty="0">
                <a:latin typeface="Century Gothic" panose="020B0502020202020204" pitchFamily="34" charset="0"/>
              </a:rPr>
              <a:t>www.eximbank.ru</a:t>
            </a:r>
          </a:p>
        </p:txBody>
      </p:sp>
      <p:pic>
        <p:nvPicPr>
          <p:cNvPr id="71" name="Picture 2" descr="C:\Users\DembitskiyMN\Desktop\Без 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458"/>
            <a:ext cx="1250282" cy="75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86321" y="224654"/>
            <a:ext cx="50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9</a:t>
            </a:r>
            <a:endParaRPr lang="ru-RU" dirty="0">
              <a:latin typeface="Century Gothic" panose="020B0502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850267"/>
              </p:ext>
            </p:extLst>
          </p:nvPr>
        </p:nvGraphicFramePr>
        <p:xfrm>
          <a:off x="1403648" y="1203598"/>
          <a:ext cx="6264696" cy="30480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264696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Направления поддержки</a:t>
                      </a:r>
                      <a:endParaRPr lang="ru-RU" sz="16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ru-RU" sz="1600" b="1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Предэкспортное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финансирование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Расходов по экспортному контракту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Текущих расходов по экспортным поставкам</a:t>
                      </a:r>
                    </a:p>
                  </a:txBody>
                  <a:tcPr/>
                </a:tc>
              </a:tr>
              <a:tr h="277232">
                <a:tc>
                  <a:txBody>
                    <a:bodyPr/>
                    <a:lstStyle/>
                    <a:p>
                      <a:pPr lvl="0"/>
                      <a:r>
                        <a:rPr lang="ru-RU" sz="1600" b="1" dirty="0" err="1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Постэкспортное</a:t>
                      </a:r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финансирование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Коммерческого кредита экспортера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Торгового оборота с иностранными покупателями</a:t>
                      </a:r>
                      <a:endParaRPr lang="ru-RU" sz="16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lvl="0"/>
                      <a:r>
                        <a:rPr lang="ru-RU" sz="16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Экспортное финансирование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Прямой кредит иностранному покупателю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Через подтвержденный аккредитив</a:t>
                      </a:r>
                    </a:p>
                    <a:p>
                      <a:pPr lvl="0"/>
                      <a:r>
                        <a:rPr lang="ru-RU" sz="1600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Кредит банку иностранного покупателя</a:t>
                      </a:r>
                      <a:endParaRPr lang="ru-RU" sz="1600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2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4958</TotalTime>
  <Words>3529</Words>
  <Application>Microsoft Office PowerPoint</Application>
  <PresentationFormat>Экран (16:9)</PresentationFormat>
  <Paragraphs>707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Arial</vt:lpstr>
      <vt:lpstr>Century Gothic</vt:lpstr>
      <vt:lpstr>Roboto</vt:lpstr>
      <vt:lpstr>Helvetica</vt:lpstr>
      <vt:lpstr>Times New Roman</vt:lpstr>
      <vt:lpstr>Wingdings</vt:lpstr>
      <vt:lpstr>Calibri</vt:lpstr>
      <vt:lpstr>Verdana</vt:lpstr>
      <vt:lpstr>맑은 고딕</vt:lpstr>
      <vt:lpstr>Raleway</vt:lpstr>
      <vt:lpstr>Lato</vt:lpstr>
      <vt:lpstr>swiss-2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Name</dc:title>
  <dc:creator>Дембицкий Михаил Николаевич</dc:creator>
  <cp:lastModifiedBy>Dembitskiy</cp:lastModifiedBy>
  <cp:revision>503</cp:revision>
  <dcterms:modified xsi:type="dcterms:W3CDTF">2018-10-26T10:56:50Z</dcterms:modified>
</cp:coreProperties>
</file>